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2"/>
  </p:notesMasterIdLst>
  <p:sldIdLst>
    <p:sldId id="261" r:id="rId5"/>
    <p:sldId id="337" r:id="rId6"/>
    <p:sldId id="344" r:id="rId7"/>
    <p:sldId id="339" r:id="rId8"/>
    <p:sldId id="346" r:id="rId9"/>
    <p:sldId id="270" r:id="rId10"/>
    <p:sldId id="347" r:id="rId11"/>
    <p:sldId id="348" r:id="rId12"/>
    <p:sldId id="349" r:id="rId13"/>
    <p:sldId id="327" r:id="rId14"/>
    <p:sldId id="350" r:id="rId15"/>
    <p:sldId id="351" r:id="rId16"/>
    <p:sldId id="362" r:id="rId17"/>
    <p:sldId id="363" r:id="rId18"/>
    <p:sldId id="364" r:id="rId19"/>
    <p:sldId id="365" r:id="rId20"/>
    <p:sldId id="366" r:id="rId21"/>
    <p:sldId id="367" r:id="rId22"/>
    <p:sldId id="368" r:id="rId23"/>
    <p:sldId id="370" r:id="rId24"/>
    <p:sldId id="369" r:id="rId25"/>
    <p:sldId id="371" r:id="rId26"/>
    <p:sldId id="372" r:id="rId27"/>
    <p:sldId id="373" r:id="rId28"/>
    <p:sldId id="374" r:id="rId29"/>
    <p:sldId id="376" r:id="rId30"/>
    <p:sldId id="377" r:id="rId31"/>
    <p:sldId id="378" r:id="rId32"/>
    <p:sldId id="375" r:id="rId33"/>
    <p:sldId id="379" r:id="rId34"/>
    <p:sldId id="380" r:id="rId35"/>
    <p:sldId id="334" r:id="rId36"/>
    <p:sldId id="381" r:id="rId37"/>
    <p:sldId id="382" r:id="rId38"/>
    <p:sldId id="383" r:id="rId39"/>
    <p:sldId id="345" r:id="rId40"/>
    <p:sldId id="384" r:id="rId41"/>
    <p:sldId id="385" r:id="rId42"/>
    <p:sldId id="386" r:id="rId43"/>
    <p:sldId id="387" r:id="rId44"/>
    <p:sldId id="388" r:id="rId45"/>
    <p:sldId id="390" r:id="rId46"/>
    <p:sldId id="389" r:id="rId47"/>
    <p:sldId id="391" r:id="rId48"/>
    <p:sldId id="392" r:id="rId49"/>
    <p:sldId id="393" r:id="rId50"/>
    <p:sldId id="394" r:id="rId51"/>
    <p:sldId id="395" r:id="rId52"/>
    <p:sldId id="396" r:id="rId53"/>
    <p:sldId id="397" r:id="rId54"/>
    <p:sldId id="398" r:id="rId55"/>
    <p:sldId id="399" r:id="rId56"/>
    <p:sldId id="400" r:id="rId57"/>
    <p:sldId id="402" r:id="rId58"/>
    <p:sldId id="403" r:id="rId59"/>
    <p:sldId id="404" r:id="rId60"/>
    <p:sldId id="405" r:id="rId61"/>
    <p:sldId id="406" r:id="rId62"/>
    <p:sldId id="407" r:id="rId63"/>
    <p:sldId id="408" r:id="rId64"/>
    <p:sldId id="410" r:id="rId65"/>
    <p:sldId id="409" r:id="rId66"/>
    <p:sldId id="411" r:id="rId67"/>
    <p:sldId id="412" r:id="rId68"/>
    <p:sldId id="413" r:id="rId69"/>
    <p:sldId id="361" r:id="rId70"/>
    <p:sldId id="332" r:id="rId7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532"/>
    <a:srgbClr val="257CE1"/>
    <a:srgbClr val="C2D501"/>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09B66-A67F-0772-6F20-A6609BBDAB7E}" v="4" dt="2023-07-14T22:06:18.52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p:restoredTop sz="94558"/>
  </p:normalViewPr>
  <p:slideViewPr>
    <p:cSldViewPr>
      <p:cViewPr varScale="1">
        <p:scale>
          <a:sx n="42" d="100"/>
          <a:sy n="42" d="100"/>
        </p:scale>
        <p:origin x="552" y="72"/>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1c305171710ca91f4c67da967c74cb0df7a9cf8083d276f90ebed3991c7b1c6::" providerId="AD" clId="Web-{C8809B66-A67F-0772-6F20-A6609BBDAB7E}"/>
    <pc:docChg chg="modSld">
      <pc:chgData name="Usuario invitado" userId="S::urn:spo:anon#f1c305171710ca91f4c67da967c74cb0df7a9cf8083d276f90ebed3991c7b1c6::" providerId="AD" clId="Web-{C8809B66-A67F-0772-6F20-A6609BBDAB7E}" dt="2023-07-14T22:06:18.520" v="1" actId="20577"/>
      <pc:docMkLst>
        <pc:docMk/>
      </pc:docMkLst>
      <pc:sldChg chg="modSp">
        <pc:chgData name="Usuario invitado" userId="S::urn:spo:anon#f1c305171710ca91f4c67da967c74cb0df7a9cf8083d276f90ebed3991c7b1c6::" providerId="AD" clId="Web-{C8809B66-A67F-0772-6F20-A6609BBDAB7E}" dt="2023-07-14T22:06:18.520" v="1" actId="20577"/>
        <pc:sldMkLst>
          <pc:docMk/>
          <pc:sldMk cId="3642932644" sldId="261"/>
        </pc:sldMkLst>
        <pc:spChg chg="mod">
          <ac:chgData name="Usuario invitado" userId="S::urn:spo:anon#f1c305171710ca91f4c67da967c74cb0df7a9cf8083d276f90ebed3991c7b1c6::" providerId="AD" clId="Web-{C8809B66-A67F-0772-6F20-A6609BBDAB7E}" dt="2023-07-14T22:06:18.520" v="1" actId="20577"/>
          <ac:spMkLst>
            <pc:docMk/>
            <pc:sldMk cId="3642932644" sldId="261"/>
            <ac:spMk id="2" creationId="{9570841C-0ACF-DE6F-43AC-3E3396A292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14-07-2023</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4</a:t>
            </a:fld>
            <a:endParaRPr lang="es-CL"/>
          </a:p>
        </p:txBody>
      </p:sp>
    </p:spTree>
    <p:extLst>
      <p:ext uri="{BB962C8B-B14F-4D97-AF65-F5344CB8AC3E}">
        <p14:creationId xmlns:p14="http://schemas.microsoft.com/office/powerpoint/2010/main" val="11463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27</a:t>
            </a:fld>
            <a:endParaRPr lang="es-CL"/>
          </a:p>
        </p:txBody>
      </p:sp>
    </p:spTree>
    <p:extLst>
      <p:ext uri="{BB962C8B-B14F-4D97-AF65-F5344CB8AC3E}">
        <p14:creationId xmlns:p14="http://schemas.microsoft.com/office/powerpoint/2010/main" val="4066919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59</a:t>
            </a:fld>
            <a:endParaRPr lang="es-CL"/>
          </a:p>
        </p:txBody>
      </p:sp>
    </p:spTree>
    <p:extLst>
      <p:ext uri="{BB962C8B-B14F-4D97-AF65-F5344CB8AC3E}">
        <p14:creationId xmlns:p14="http://schemas.microsoft.com/office/powerpoint/2010/main" val="2393965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7/14/2023</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etbeans.org/downloads/8.2/"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oracle.com/technetwork/java/javase/downloads/jdk8-downloads-2133151.html"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6950075"/>
            <a:ext cx="11582400" cy="2339102"/>
          </a:xfrm>
        </p:spPr>
        <p:txBody>
          <a:bodyPr wrap="square" lIns="0" tIns="0" rIns="0" bIns="0" anchor="t">
            <a:spAutoFit/>
          </a:bodyPr>
          <a:lstStyle/>
          <a:p>
            <a:r>
              <a:rPr lang="es-CL" sz="3800" spc="-10" dirty="0"/>
              <a:t>EXPERIENCIA DE APRENDIZAJE 1</a:t>
            </a:r>
            <a:br>
              <a:rPr lang="es-CL" sz="3800" spc="-10" dirty="0"/>
            </a:br>
            <a:r>
              <a:rPr lang="es-CL" sz="3800" b="0" dirty="0"/>
              <a:t>LENGUAJE DE PROGRAMACIÓN ORIENTADA A OBJETOS</a:t>
            </a:r>
            <a:br>
              <a:rPr lang="es-CL" sz="3800" dirty="0"/>
            </a:br>
            <a:r>
              <a:rPr lang="es-CL" sz="3800" dirty="0"/>
              <a:t> Bases de Lenguaje de Programación</a:t>
            </a:r>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430887"/>
          </a:xfrm>
        </p:spPr>
        <p:txBody>
          <a:bodyPr/>
          <a:lstStyle/>
          <a:p>
            <a:pPr marL="0" lvl="0" indent="0" algn="ctr" rtl="0">
              <a:spcBef>
                <a:spcPts val="1000"/>
              </a:spcBef>
              <a:spcAft>
                <a:spcPts val="0"/>
              </a:spcAft>
              <a:buNone/>
            </a:pPr>
            <a:r>
              <a:rPr lang="es-MX" sz="2800" dirty="0"/>
              <a:t>PGY2121-Desarrollo de Software y Escritorio</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NETBEANS</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1" dirty="0">
                <a:solidFill>
                  <a:srgbClr val="222222"/>
                </a:solidFill>
                <a:latin typeface="Arial" panose="020B0604020202020204" pitchFamily="34" charset="0"/>
                <a:ea typeface="Calibri"/>
                <a:cs typeface="Arial" panose="020B0604020202020204" pitchFamily="34" charset="0"/>
                <a:sym typeface="Calibri"/>
              </a:rPr>
              <a:t>Características:</a:t>
            </a:r>
          </a:p>
          <a:p>
            <a:pPr marL="0" marR="0" lvl="0" indent="0" algn="just" rtl="0">
              <a:lnSpc>
                <a:spcPct val="100000"/>
              </a:lnSpc>
              <a:spcBef>
                <a:spcPts val="0"/>
              </a:spcBef>
              <a:spcAft>
                <a:spcPts val="0"/>
              </a:spcAft>
              <a:buNone/>
            </a:pPr>
            <a:endParaRPr lang="es-MX" sz="3600" b="1"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dirty="0">
                <a:solidFill>
                  <a:srgbClr val="222222"/>
                </a:solidFill>
                <a:latin typeface="Arial" panose="020B0604020202020204" pitchFamily="34" charset="0"/>
                <a:ea typeface="Calibri"/>
                <a:cs typeface="Arial" panose="020B0604020202020204" pitchFamily="34" charset="0"/>
                <a:sym typeface="Calibri"/>
              </a:rPr>
              <a:t>E</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 un entorno de desarrollo muy completo y utilizado por los programadores. </a:t>
            </a:r>
          </a:p>
          <a:p>
            <a:pPr marL="0" marR="0" lvl="0" indent="0" algn="just" rtl="0">
              <a:lnSpc>
                <a:spcPct val="100000"/>
              </a:lnSpc>
              <a:spcBef>
                <a:spcPts val="0"/>
              </a:spcBef>
              <a:spcAft>
                <a:spcPts val="0"/>
              </a:spcAft>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Contiene muchas funcionalidades, para distintos tipos de aplicaciones, es multilenguaje y multiplataforma. </a:t>
            </a: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pueden crear aplicaciones web y de escritorio,  facilitando al máximo la programación, la prueba y la depuración de las aplicaciones que se desarrollan. También incorpora un editor propio.</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lenguaje que mejor soporta es Java, ya que fue creado por Oracle y su creación fue para ser el IDE de Java.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148;p9">
            <a:extLst>
              <a:ext uri="{FF2B5EF4-FFF2-40B4-BE49-F238E27FC236}">
                <a16:creationId xmlns:a16="http://schemas.microsoft.com/office/drawing/2014/main" id="{68CABED4-78BF-32E1-8242-5117FFC168F8}"/>
              </a:ext>
            </a:extLst>
          </p:cNvPr>
          <p:cNvPicPr preferRelativeResize="0"/>
          <p:nvPr/>
        </p:nvPicPr>
        <p:blipFill rotWithShape="1">
          <a:blip r:embed="rId2">
            <a:alphaModFix/>
          </a:blip>
          <a:srcRect/>
          <a:stretch/>
        </p:blipFill>
        <p:spPr>
          <a:xfrm>
            <a:off x="6699250" y="9351011"/>
            <a:ext cx="4572000" cy="1561464"/>
          </a:xfrm>
          <a:prstGeom prst="rect">
            <a:avLst/>
          </a:prstGeom>
          <a:noFill/>
          <a:ln>
            <a:noFill/>
          </a:ln>
          <a:effectLst>
            <a:outerShdw blurRad="50800" dist="38100" dir="2700000" algn="tl" rotWithShape="0">
              <a:srgbClr val="CCCFD1">
                <a:alpha val="40000"/>
              </a:srgbClr>
            </a:outerShdw>
          </a:effectLst>
        </p:spPr>
      </p:pic>
    </p:spTree>
    <p:extLst>
      <p:ext uri="{BB962C8B-B14F-4D97-AF65-F5344CB8AC3E}">
        <p14:creationId xmlns:p14="http://schemas.microsoft.com/office/powerpoint/2010/main" val="1679239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Instalación:</a:t>
            </a:r>
          </a:p>
          <a:p>
            <a:pPr marL="285750" marR="0" lvl="0" indent="-285750" algn="l"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Descárguelo de (seleccione la última versión): </a:t>
            </a:r>
            <a:r>
              <a:rPr lang="es-CL" sz="3600" b="0" i="0" u="sng" strike="noStrike" cap="none" dirty="0">
                <a:solidFill>
                  <a:srgbClr val="32558E"/>
                </a:solidFill>
                <a:latin typeface="Arial" panose="020B0604020202020204" pitchFamily="34" charset="0"/>
                <a:cs typeface="Arial" panose="020B0604020202020204" pitchFamily="34" charset="0"/>
                <a:sym typeface="Arial"/>
                <a:hlinkClick r:id="rId2"/>
              </a:rPr>
              <a:t>https://netbeans.apache.org/download/index.html</a:t>
            </a:r>
            <a:endParaRPr lang="es-CL" sz="3600" b="0" i="0" u="none" strike="noStrike" cap="none" dirty="0">
              <a:solidFill>
                <a:srgbClr val="32558E"/>
              </a:solidFill>
              <a:latin typeface="Arial" panose="020B0604020202020204" pitchFamily="34" charset="0"/>
              <a:cs typeface="Arial" panose="020B0604020202020204" pitchFamily="34" charset="0"/>
              <a:sym typeface="Arial"/>
            </a:endParaRPr>
          </a:p>
          <a:p>
            <a:pPr marL="285750" marR="0" lvl="0" indent="-285750" algn="ctr" rtl="0">
              <a:lnSpc>
                <a:spcPct val="100000"/>
              </a:lnSpc>
              <a:spcBef>
                <a:spcPts val="0"/>
              </a:spcBef>
              <a:spcAft>
                <a:spcPts val="0"/>
              </a:spcAft>
              <a:buFont typeface="Arial" panose="020B0604020202020204" pitchFamily="34" charset="0"/>
              <a:buChar char="•"/>
            </a:pPr>
            <a:endParaRPr lang="es-CL" sz="3600" b="0" i="0" u="none" strike="noStrike" cap="none" dirty="0">
              <a:solidFill>
                <a:srgbClr val="32558E"/>
              </a:solidFill>
              <a:latin typeface="Arial" panose="020B0604020202020204" pitchFamily="34" charset="0"/>
              <a:ea typeface="Calibri"/>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(1). </a:t>
            </a: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ADB5205-7AD9-337E-6620-A58CFB116240}"/>
              </a:ext>
            </a:extLst>
          </p:cNvPr>
          <p:cNvPicPr>
            <a:picLocks noChangeAspect="1"/>
          </p:cNvPicPr>
          <p:nvPr/>
        </p:nvPicPr>
        <p:blipFill>
          <a:blip r:embed="rId3"/>
          <a:stretch>
            <a:fillRect/>
          </a:stretch>
        </p:blipFill>
        <p:spPr>
          <a:xfrm>
            <a:off x="6089650" y="4167562"/>
            <a:ext cx="10591800" cy="6427194"/>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4">
            <a:alphaModFix/>
          </a:blip>
          <a:srcRect/>
          <a:stretch/>
        </p:blipFill>
        <p:spPr>
          <a:xfrm rot="-7909386">
            <a:off x="8686146" y="5884887"/>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9196483" y="6169039"/>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dirty="0"/>
          </a:p>
        </p:txBody>
      </p:sp>
    </p:spTree>
    <p:extLst>
      <p:ext uri="{BB962C8B-B14F-4D97-AF65-F5344CB8AC3E}">
        <p14:creationId xmlns:p14="http://schemas.microsoft.com/office/powerpoint/2010/main" val="185212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(2). </a:t>
            </a: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A590344D-1375-D628-ABC3-8CF5A23B9B0B}"/>
              </a:ext>
            </a:extLst>
          </p:cNvPr>
          <p:cNvPicPr>
            <a:picLocks noChangeAspect="1"/>
          </p:cNvPicPr>
          <p:nvPr/>
        </p:nvPicPr>
        <p:blipFill>
          <a:blip r:embed="rId2"/>
          <a:stretch>
            <a:fillRect/>
          </a:stretch>
        </p:blipFill>
        <p:spPr>
          <a:xfrm>
            <a:off x="6013450" y="2830870"/>
            <a:ext cx="11225087" cy="6543001"/>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3">
            <a:alphaModFix/>
          </a:blip>
          <a:srcRect/>
          <a:stretch/>
        </p:blipFill>
        <p:spPr>
          <a:xfrm rot="-7909386">
            <a:off x="8973609" y="4017352"/>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9483946" y="4301504"/>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2</a:t>
            </a:r>
            <a:endParaRPr b="1" dirty="0"/>
          </a:p>
        </p:txBody>
      </p:sp>
    </p:spTree>
    <p:extLst>
      <p:ext uri="{BB962C8B-B14F-4D97-AF65-F5344CB8AC3E}">
        <p14:creationId xmlns:p14="http://schemas.microsoft.com/office/powerpoint/2010/main" val="363786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(3).</a:t>
            </a:r>
          </a:p>
          <a:p>
            <a:pPr marL="285750" indent="-285750" algn="just" rtl="0">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sym typeface="Calibri"/>
              </a:rPr>
              <a:t>Ejecuta e instala.</a:t>
            </a: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739E295A-C59E-76B5-728F-93C334652731}"/>
              </a:ext>
            </a:extLst>
          </p:cNvPr>
          <p:cNvPicPr>
            <a:picLocks noChangeAspect="1"/>
          </p:cNvPicPr>
          <p:nvPr/>
        </p:nvPicPr>
        <p:blipFill>
          <a:blip r:embed="rId2"/>
          <a:stretch>
            <a:fillRect/>
          </a:stretch>
        </p:blipFill>
        <p:spPr>
          <a:xfrm>
            <a:off x="5175250" y="2149475"/>
            <a:ext cx="13072371" cy="7748631"/>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3">
            <a:alphaModFix/>
          </a:blip>
          <a:srcRect/>
          <a:stretch/>
        </p:blipFill>
        <p:spPr>
          <a:xfrm rot="-7909386">
            <a:off x="8076547" y="3941153"/>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8586884" y="4225305"/>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3</a:t>
            </a:r>
            <a:endParaRPr b="1" dirty="0"/>
          </a:p>
        </p:txBody>
      </p:sp>
    </p:spTree>
    <p:extLst>
      <p:ext uri="{BB962C8B-B14F-4D97-AF65-F5344CB8AC3E}">
        <p14:creationId xmlns:p14="http://schemas.microsoft.com/office/powerpoint/2010/main" val="160728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Descomprimiendo y configurando </a:t>
            </a:r>
          </a:p>
          <a:p>
            <a:pPr marR="0" lvl="0" algn="just" rtl="0">
              <a:lnSpc>
                <a:spcPct val="100000"/>
              </a:lnSpc>
              <a:spcBef>
                <a:spcPts val="0"/>
              </a:spcBef>
              <a:spcAft>
                <a:spcPts val="0"/>
              </a:spcAft>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instalador</a:t>
            </a:r>
            <a:r>
              <a:rPr lang="es-CL" sz="3600" dirty="0">
                <a:solidFill>
                  <a:srgbClr val="222222"/>
                </a:solidFill>
                <a:latin typeface="Arial" panose="020B0604020202020204" pitchFamily="34" charset="0"/>
                <a:cs typeface="Arial" panose="020B0604020202020204" pitchFamily="34" charset="0"/>
                <a:sym typeface="Calibri"/>
              </a:rPr>
              <a:t>.</a:t>
            </a: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D01AD81F-13B6-7362-C99F-3AEB8305CF81}"/>
              </a:ext>
            </a:extLst>
          </p:cNvPr>
          <p:cNvPicPr>
            <a:picLocks noChangeAspect="1"/>
          </p:cNvPicPr>
          <p:nvPr/>
        </p:nvPicPr>
        <p:blipFill>
          <a:blip r:embed="rId2"/>
          <a:stretch>
            <a:fillRect/>
          </a:stretch>
        </p:blipFill>
        <p:spPr>
          <a:xfrm>
            <a:off x="1136650" y="3544569"/>
            <a:ext cx="7048301" cy="2971800"/>
          </a:xfrm>
          <a:prstGeom prst="rect">
            <a:avLst/>
          </a:prstGeom>
        </p:spPr>
      </p:pic>
      <p:pic>
        <p:nvPicPr>
          <p:cNvPr id="4" name="Imagen 3">
            <a:extLst>
              <a:ext uri="{FF2B5EF4-FFF2-40B4-BE49-F238E27FC236}">
                <a16:creationId xmlns:a16="http://schemas.microsoft.com/office/drawing/2014/main" id="{A6EA2736-4C64-9E8A-BD9B-7F5EB4F480B1}"/>
              </a:ext>
            </a:extLst>
          </p:cNvPr>
          <p:cNvPicPr>
            <a:picLocks noChangeAspect="1"/>
          </p:cNvPicPr>
          <p:nvPr/>
        </p:nvPicPr>
        <p:blipFill>
          <a:blip r:embed="rId3"/>
          <a:stretch>
            <a:fillRect/>
          </a:stretch>
        </p:blipFill>
        <p:spPr>
          <a:xfrm>
            <a:off x="10470832" y="2837543"/>
            <a:ext cx="8496618" cy="7158262"/>
          </a:xfrm>
          <a:prstGeom prst="rect">
            <a:avLst/>
          </a:prstGeom>
        </p:spPr>
      </p:pic>
      <p:sp>
        <p:nvSpPr>
          <p:cNvPr id="11" name="CuadroTexto 10">
            <a:extLst>
              <a:ext uri="{FF2B5EF4-FFF2-40B4-BE49-F238E27FC236}">
                <a16:creationId xmlns:a16="http://schemas.microsoft.com/office/drawing/2014/main" id="{7AC1E060-023B-8777-2B74-74CA3A2C6087}"/>
              </a:ext>
            </a:extLst>
          </p:cNvPr>
          <p:cNvSpPr txBox="1"/>
          <p:nvPr/>
        </p:nvSpPr>
        <p:spPr>
          <a:xfrm>
            <a:off x="6540336" y="7236508"/>
            <a:ext cx="3581400" cy="646331"/>
          </a:xfrm>
          <a:prstGeom prst="rect">
            <a:avLst/>
          </a:prstGeom>
          <a:noFill/>
        </p:spPr>
        <p:txBody>
          <a:bodyPr wrap="square">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sym typeface="Calibri"/>
              </a:rPr>
              <a:t>Seleccione (4).</a:t>
            </a:r>
          </a:p>
        </p:txBody>
      </p:sp>
      <p:pic>
        <p:nvPicPr>
          <p:cNvPr id="12" name="Google Shape;157;p10" descr="Flecha recta">
            <a:extLst>
              <a:ext uri="{FF2B5EF4-FFF2-40B4-BE49-F238E27FC236}">
                <a16:creationId xmlns:a16="http://schemas.microsoft.com/office/drawing/2014/main" id="{FE2FAE19-0F83-993D-0FEE-9245DF24BFA9}"/>
              </a:ext>
            </a:extLst>
          </p:cNvPr>
          <p:cNvPicPr preferRelativeResize="0"/>
          <p:nvPr/>
        </p:nvPicPr>
        <p:blipFill rotWithShape="1">
          <a:blip r:embed="rId4">
            <a:alphaModFix/>
          </a:blip>
          <a:srcRect/>
          <a:stretch/>
        </p:blipFill>
        <p:spPr>
          <a:xfrm rot="-7909386">
            <a:off x="12572345" y="7827352"/>
            <a:ext cx="1020675" cy="676118"/>
          </a:xfrm>
          <a:prstGeom prst="rect">
            <a:avLst/>
          </a:prstGeom>
          <a:noFill/>
          <a:ln>
            <a:noFill/>
          </a:ln>
        </p:spPr>
      </p:pic>
      <p:sp>
        <p:nvSpPr>
          <p:cNvPr id="13" name="Google Shape;159;p10">
            <a:extLst>
              <a:ext uri="{FF2B5EF4-FFF2-40B4-BE49-F238E27FC236}">
                <a16:creationId xmlns:a16="http://schemas.microsoft.com/office/drawing/2014/main" id="{5094099C-3A1E-6209-72A4-9FB2A4631FF8}"/>
              </a:ext>
            </a:extLst>
          </p:cNvPr>
          <p:cNvSpPr txBox="1"/>
          <p:nvPr/>
        </p:nvSpPr>
        <p:spPr>
          <a:xfrm>
            <a:off x="13082682" y="8166046"/>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4</a:t>
            </a:r>
            <a:endParaRPr b="1" dirty="0"/>
          </a:p>
        </p:txBody>
      </p:sp>
    </p:spTree>
    <p:extLst>
      <p:ext uri="{BB962C8B-B14F-4D97-AF65-F5344CB8AC3E}">
        <p14:creationId xmlns:p14="http://schemas.microsoft.com/office/powerpoint/2010/main" val="243180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lgn="just" rtl="0">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las opciones marcadas</a:t>
            </a:r>
            <a:r>
              <a:rPr lang="es-CL" sz="3600" dirty="0">
                <a:solidFill>
                  <a:srgbClr val="222222"/>
                </a:solidFill>
                <a:latin typeface="Arial" panose="020B0604020202020204" pitchFamily="34" charset="0"/>
                <a:cs typeface="Arial" panose="020B0604020202020204" pitchFamily="34" charset="0"/>
                <a:sym typeface="Calibri"/>
              </a:rPr>
              <a:t>.               </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Instalación.</a:t>
            </a: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5B2D3ED8-B4D5-2C24-44B3-918EAD958029}"/>
              </a:ext>
            </a:extLst>
          </p:cNvPr>
          <p:cNvPicPr>
            <a:picLocks noChangeAspect="1"/>
          </p:cNvPicPr>
          <p:nvPr/>
        </p:nvPicPr>
        <p:blipFill>
          <a:blip r:embed="rId2"/>
          <a:stretch>
            <a:fillRect/>
          </a:stretch>
        </p:blipFill>
        <p:spPr>
          <a:xfrm>
            <a:off x="789405" y="2953314"/>
            <a:ext cx="8839200" cy="6926719"/>
          </a:xfrm>
          <a:prstGeom prst="rect">
            <a:avLst/>
          </a:prstGeom>
        </p:spPr>
      </p:pic>
      <p:pic>
        <p:nvPicPr>
          <p:cNvPr id="9" name="Imagen 8">
            <a:extLst>
              <a:ext uri="{FF2B5EF4-FFF2-40B4-BE49-F238E27FC236}">
                <a16:creationId xmlns:a16="http://schemas.microsoft.com/office/drawing/2014/main" id="{5B8E2CE2-2A4C-948E-919A-E3AF3899F773}"/>
              </a:ext>
            </a:extLst>
          </p:cNvPr>
          <p:cNvPicPr>
            <a:picLocks noChangeAspect="1"/>
          </p:cNvPicPr>
          <p:nvPr/>
        </p:nvPicPr>
        <p:blipFill>
          <a:blip r:embed="rId3"/>
          <a:stretch>
            <a:fillRect/>
          </a:stretch>
        </p:blipFill>
        <p:spPr>
          <a:xfrm>
            <a:off x="10476767" y="2926774"/>
            <a:ext cx="8837928" cy="6838804"/>
          </a:xfrm>
          <a:prstGeom prst="rect">
            <a:avLst/>
          </a:prstGeom>
        </p:spPr>
      </p:pic>
    </p:spTree>
    <p:extLst>
      <p:ext uri="{BB962C8B-B14F-4D97-AF65-F5344CB8AC3E}">
        <p14:creationId xmlns:p14="http://schemas.microsoft.com/office/powerpoint/2010/main" val="12681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Al iniciar NetBeans, se abre una página de inicio con información del entorno y proyectos recientes.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3E5550B-C0B8-F5E4-6A31-AB3751A9C3A6}"/>
              </a:ext>
            </a:extLst>
          </p:cNvPr>
          <p:cNvPicPr>
            <a:picLocks noChangeAspect="1"/>
          </p:cNvPicPr>
          <p:nvPr/>
        </p:nvPicPr>
        <p:blipFill>
          <a:blip r:embed="rId2"/>
          <a:stretch>
            <a:fillRect/>
          </a:stretch>
        </p:blipFill>
        <p:spPr>
          <a:xfrm>
            <a:off x="8351838" y="2835275"/>
            <a:ext cx="1700212" cy="2100262"/>
          </a:xfrm>
          <a:prstGeom prst="rect">
            <a:avLst/>
          </a:prstGeom>
        </p:spPr>
      </p:pic>
      <p:pic>
        <p:nvPicPr>
          <p:cNvPr id="4" name="Imagen 3">
            <a:extLst>
              <a:ext uri="{FF2B5EF4-FFF2-40B4-BE49-F238E27FC236}">
                <a16:creationId xmlns:a16="http://schemas.microsoft.com/office/drawing/2014/main" id="{99C0D620-4E12-DE85-6ECB-F66965063209}"/>
              </a:ext>
            </a:extLst>
          </p:cNvPr>
          <p:cNvPicPr>
            <a:picLocks noChangeAspect="1"/>
          </p:cNvPicPr>
          <p:nvPr/>
        </p:nvPicPr>
        <p:blipFill>
          <a:blip r:embed="rId3"/>
          <a:stretch>
            <a:fillRect/>
          </a:stretch>
        </p:blipFill>
        <p:spPr>
          <a:xfrm>
            <a:off x="3651250" y="5123596"/>
            <a:ext cx="11430000" cy="6185754"/>
          </a:xfrm>
          <a:prstGeom prst="rect">
            <a:avLst/>
          </a:prstGeom>
        </p:spPr>
      </p:pic>
      <p:pic>
        <p:nvPicPr>
          <p:cNvPr id="7" name="Google Shape;170;p11" descr="Flecha con giro a la izquierda">
            <a:extLst>
              <a:ext uri="{FF2B5EF4-FFF2-40B4-BE49-F238E27FC236}">
                <a16:creationId xmlns:a16="http://schemas.microsoft.com/office/drawing/2014/main" id="{98498387-92AE-980C-7081-F418D2310881}"/>
              </a:ext>
            </a:extLst>
          </p:cNvPr>
          <p:cNvPicPr preferRelativeResize="0"/>
          <p:nvPr/>
        </p:nvPicPr>
        <p:blipFill rotWithShape="1">
          <a:blip r:embed="rId4">
            <a:alphaModFix/>
          </a:blip>
          <a:srcRect/>
          <a:stretch/>
        </p:blipFill>
        <p:spPr>
          <a:xfrm>
            <a:off x="6382417" y="3875206"/>
            <a:ext cx="1935666" cy="1248390"/>
          </a:xfrm>
          <a:prstGeom prst="rect">
            <a:avLst/>
          </a:prstGeom>
          <a:noFill/>
          <a:ln>
            <a:noFill/>
          </a:ln>
        </p:spPr>
      </p:pic>
    </p:spTree>
    <p:extLst>
      <p:ext uri="{BB962C8B-B14F-4D97-AF65-F5344CB8AC3E}">
        <p14:creationId xmlns:p14="http://schemas.microsoft.com/office/powerpoint/2010/main" val="234858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Sus paneles principales son: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A375A001-2BA3-3045-C652-464BDF9CE838}"/>
              </a:ext>
            </a:extLst>
          </p:cNvPr>
          <p:cNvPicPr>
            <a:picLocks noChangeAspect="1"/>
          </p:cNvPicPr>
          <p:nvPr/>
        </p:nvPicPr>
        <p:blipFill>
          <a:blip r:embed="rId2"/>
          <a:stretch>
            <a:fillRect/>
          </a:stretch>
        </p:blipFill>
        <p:spPr>
          <a:xfrm>
            <a:off x="984250" y="2911475"/>
            <a:ext cx="13819781" cy="7478105"/>
          </a:xfrm>
          <a:prstGeom prst="rect">
            <a:avLst/>
          </a:prstGeom>
        </p:spPr>
      </p:pic>
      <p:pic>
        <p:nvPicPr>
          <p:cNvPr id="10" name="Google Shape;157;p10" descr="Flecha recta">
            <a:extLst>
              <a:ext uri="{FF2B5EF4-FFF2-40B4-BE49-F238E27FC236}">
                <a16:creationId xmlns:a16="http://schemas.microsoft.com/office/drawing/2014/main" id="{F98DC7F0-B237-26CF-C92C-4830B5D4037B}"/>
              </a:ext>
            </a:extLst>
          </p:cNvPr>
          <p:cNvPicPr preferRelativeResize="0"/>
          <p:nvPr/>
        </p:nvPicPr>
        <p:blipFill rotWithShape="1">
          <a:blip r:embed="rId3">
            <a:alphaModFix/>
          </a:blip>
          <a:srcRect/>
          <a:stretch/>
        </p:blipFill>
        <p:spPr>
          <a:xfrm rot="-7909386">
            <a:off x="1921712" y="2339608"/>
            <a:ext cx="1020675" cy="676118"/>
          </a:xfrm>
          <a:prstGeom prst="rect">
            <a:avLst/>
          </a:prstGeom>
          <a:noFill/>
          <a:ln>
            <a:noFill/>
          </a:ln>
        </p:spPr>
      </p:pic>
      <p:sp>
        <p:nvSpPr>
          <p:cNvPr id="11" name="Google Shape;159;p10">
            <a:extLst>
              <a:ext uri="{FF2B5EF4-FFF2-40B4-BE49-F238E27FC236}">
                <a16:creationId xmlns:a16="http://schemas.microsoft.com/office/drawing/2014/main" id="{CCE09ACF-DD39-86C4-AF54-DF7CA68F427B}"/>
              </a:ext>
            </a:extLst>
          </p:cNvPr>
          <p:cNvSpPr txBox="1"/>
          <p:nvPr/>
        </p:nvSpPr>
        <p:spPr>
          <a:xfrm>
            <a:off x="2432049" y="2678302"/>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1</a:t>
            </a:r>
            <a:endParaRPr b="1" dirty="0"/>
          </a:p>
        </p:txBody>
      </p:sp>
      <p:sp>
        <p:nvSpPr>
          <p:cNvPr id="12" name="Elipse 11">
            <a:extLst>
              <a:ext uri="{FF2B5EF4-FFF2-40B4-BE49-F238E27FC236}">
                <a16:creationId xmlns:a16="http://schemas.microsoft.com/office/drawing/2014/main" id="{E6E7758D-7236-69EC-8017-97FE87B485B5}"/>
              </a:ext>
            </a:extLst>
          </p:cNvPr>
          <p:cNvSpPr/>
          <p:nvPr/>
        </p:nvSpPr>
        <p:spPr>
          <a:xfrm>
            <a:off x="950495" y="3047708"/>
            <a:ext cx="4148555" cy="60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5" name="Google Shape;157;p10" descr="Flecha recta">
            <a:extLst>
              <a:ext uri="{FF2B5EF4-FFF2-40B4-BE49-F238E27FC236}">
                <a16:creationId xmlns:a16="http://schemas.microsoft.com/office/drawing/2014/main" id="{716F3147-0389-5D5E-6B29-F3F9D27BBBD9}"/>
              </a:ext>
            </a:extLst>
          </p:cNvPr>
          <p:cNvPicPr preferRelativeResize="0"/>
          <p:nvPr/>
        </p:nvPicPr>
        <p:blipFill rotWithShape="1">
          <a:blip r:embed="rId3">
            <a:alphaModFix/>
          </a:blip>
          <a:srcRect/>
          <a:stretch/>
        </p:blipFill>
        <p:spPr>
          <a:xfrm rot="19388210">
            <a:off x="5021665" y="3897688"/>
            <a:ext cx="1020675" cy="676118"/>
          </a:xfrm>
          <a:prstGeom prst="rect">
            <a:avLst/>
          </a:prstGeom>
          <a:noFill/>
          <a:ln>
            <a:noFill/>
          </a:ln>
        </p:spPr>
      </p:pic>
      <p:sp>
        <p:nvSpPr>
          <p:cNvPr id="16" name="Google Shape;159;p10">
            <a:extLst>
              <a:ext uri="{FF2B5EF4-FFF2-40B4-BE49-F238E27FC236}">
                <a16:creationId xmlns:a16="http://schemas.microsoft.com/office/drawing/2014/main" id="{BF2F7EF9-6151-3855-08BE-7E57488EEBA2}"/>
              </a:ext>
            </a:extLst>
          </p:cNvPr>
          <p:cNvSpPr txBox="1"/>
          <p:nvPr/>
        </p:nvSpPr>
        <p:spPr>
          <a:xfrm>
            <a:off x="5204811" y="4194998"/>
            <a:ext cx="292746" cy="657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2</a:t>
            </a:r>
            <a:endParaRPr b="1" dirty="0"/>
          </a:p>
        </p:txBody>
      </p:sp>
      <p:sp>
        <p:nvSpPr>
          <p:cNvPr id="17" name="Elipse 16">
            <a:extLst>
              <a:ext uri="{FF2B5EF4-FFF2-40B4-BE49-F238E27FC236}">
                <a16:creationId xmlns:a16="http://schemas.microsoft.com/office/drawing/2014/main" id="{A12F8961-C95E-C1C2-C60E-A3CB81A66B80}"/>
              </a:ext>
            </a:extLst>
          </p:cNvPr>
          <p:cNvSpPr/>
          <p:nvPr/>
        </p:nvSpPr>
        <p:spPr>
          <a:xfrm>
            <a:off x="636063" y="3653445"/>
            <a:ext cx="4720880" cy="38204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CFAAD6FE-D282-BE83-35E8-9951F68F4F09}"/>
              </a:ext>
            </a:extLst>
          </p:cNvPr>
          <p:cNvSpPr/>
          <p:nvPr/>
        </p:nvSpPr>
        <p:spPr>
          <a:xfrm>
            <a:off x="5314208" y="3094596"/>
            <a:ext cx="4148555" cy="60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9" name="Google Shape;157;p10" descr="Flecha recta">
            <a:extLst>
              <a:ext uri="{FF2B5EF4-FFF2-40B4-BE49-F238E27FC236}">
                <a16:creationId xmlns:a16="http://schemas.microsoft.com/office/drawing/2014/main" id="{F900CBA3-51A8-0889-01DD-3B6EDB7C27B4}"/>
              </a:ext>
            </a:extLst>
          </p:cNvPr>
          <p:cNvPicPr preferRelativeResize="0"/>
          <p:nvPr/>
        </p:nvPicPr>
        <p:blipFill rotWithShape="1">
          <a:blip r:embed="rId3">
            <a:alphaModFix/>
          </a:blip>
          <a:srcRect/>
          <a:stretch/>
        </p:blipFill>
        <p:spPr>
          <a:xfrm rot="-7909386">
            <a:off x="7219351" y="2340242"/>
            <a:ext cx="1020675" cy="676118"/>
          </a:xfrm>
          <a:prstGeom prst="rect">
            <a:avLst/>
          </a:prstGeom>
          <a:noFill/>
          <a:ln>
            <a:noFill/>
          </a:ln>
        </p:spPr>
      </p:pic>
      <p:sp>
        <p:nvSpPr>
          <p:cNvPr id="20" name="Google Shape;159;p10">
            <a:extLst>
              <a:ext uri="{FF2B5EF4-FFF2-40B4-BE49-F238E27FC236}">
                <a16:creationId xmlns:a16="http://schemas.microsoft.com/office/drawing/2014/main" id="{BD782A9C-C87A-8185-8F2C-8555DC535AA3}"/>
              </a:ext>
            </a:extLst>
          </p:cNvPr>
          <p:cNvSpPr txBox="1"/>
          <p:nvPr/>
        </p:nvSpPr>
        <p:spPr>
          <a:xfrm>
            <a:off x="7729688" y="2678936"/>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3</a:t>
            </a:r>
            <a:endParaRPr b="1" dirty="0"/>
          </a:p>
        </p:txBody>
      </p:sp>
      <p:sp>
        <p:nvSpPr>
          <p:cNvPr id="22" name="Elipse 21">
            <a:extLst>
              <a:ext uri="{FF2B5EF4-FFF2-40B4-BE49-F238E27FC236}">
                <a16:creationId xmlns:a16="http://schemas.microsoft.com/office/drawing/2014/main" id="{7E949DAD-A790-1062-0B19-AE2042AC62D6}"/>
              </a:ext>
            </a:extLst>
          </p:cNvPr>
          <p:cNvSpPr/>
          <p:nvPr/>
        </p:nvSpPr>
        <p:spPr>
          <a:xfrm>
            <a:off x="5476530" y="4038944"/>
            <a:ext cx="8614120" cy="63506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3" name="Google Shape;157;p10" descr="Flecha recta">
            <a:extLst>
              <a:ext uri="{FF2B5EF4-FFF2-40B4-BE49-F238E27FC236}">
                <a16:creationId xmlns:a16="http://schemas.microsoft.com/office/drawing/2014/main" id="{67565926-5810-D026-3832-40D3FD46F52D}"/>
              </a:ext>
            </a:extLst>
          </p:cNvPr>
          <p:cNvPicPr preferRelativeResize="0"/>
          <p:nvPr/>
        </p:nvPicPr>
        <p:blipFill rotWithShape="1">
          <a:blip r:embed="rId3">
            <a:alphaModFix/>
          </a:blip>
          <a:srcRect/>
          <a:stretch/>
        </p:blipFill>
        <p:spPr>
          <a:xfrm rot="19388210">
            <a:off x="12744910" y="4277511"/>
            <a:ext cx="1020675" cy="676118"/>
          </a:xfrm>
          <a:prstGeom prst="rect">
            <a:avLst/>
          </a:prstGeom>
          <a:noFill/>
          <a:ln>
            <a:noFill/>
          </a:ln>
        </p:spPr>
      </p:pic>
      <p:sp>
        <p:nvSpPr>
          <p:cNvPr id="24" name="Google Shape;159;p10">
            <a:extLst>
              <a:ext uri="{FF2B5EF4-FFF2-40B4-BE49-F238E27FC236}">
                <a16:creationId xmlns:a16="http://schemas.microsoft.com/office/drawing/2014/main" id="{9E96814A-CED8-72CC-213B-B0661D7DB16B}"/>
              </a:ext>
            </a:extLst>
          </p:cNvPr>
          <p:cNvSpPr txBox="1"/>
          <p:nvPr/>
        </p:nvSpPr>
        <p:spPr>
          <a:xfrm>
            <a:off x="12928056" y="4574821"/>
            <a:ext cx="292746" cy="657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4</a:t>
            </a:r>
            <a:endParaRPr b="1" dirty="0"/>
          </a:p>
        </p:txBody>
      </p:sp>
      <p:sp>
        <p:nvSpPr>
          <p:cNvPr id="26" name="CuadroTexto 25">
            <a:extLst>
              <a:ext uri="{FF2B5EF4-FFF2-40B4-BE49-F238E27FC236}">
                <a16:creationId xmlns:a16="http://schemas.microsoft.com/office/drawing/2014/main" id="{1FDF8398-5A98-AFC6-032F-BDC5789C2617}"/>
              </a:ext>
            </a:extLst>
          </p:cNvPr>
          <p:cNvSpPr txBox="1"/>
          <p:nvPr/>
        </p:nvSpPr>
        <p:spPr>
          <a:xfrm>
            <a:off x="14923618" y="3242606"/>
            <a:ext cx="4780613" cy="452431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rPr>
              <a:t>1 Herramientas del Proyecto.</a:t>
            </a: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2 Pestaña de Proyectos.</a:t>
            </a:r>
            <a:endPar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3 Herramientas de Compilación.</a:t>
            </a: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4 Edición de Archivos de Proyectos.</a:t>
            </a:r>
            <a:endPar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902180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Además del IDE, se debe instalar el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Kit de Desarrollo de Java </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JDK</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que es un conjunto de herramientas, utilidades, documentación y ejemplos para desarrollar aplicaciones Java.</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puede descargar de la siguiente página:</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sng" strike="noStrike" cap="none" dirty="0">
                <a:solidFill>
                  <a:srgbClr val="32558E"/>
                </a:solidFill>
                <a:latin typeface="Arial" panose="020B0604020202020204" pitchFamily="34" charset="0"/>
                <a:ea typeface="Arial"/>
                <a:cs typeface="Arial" panose="020B0604020202020204" pitchFamily="34" charset="0"/>
                <a:sym typeface="Arial"/>
                <a:hlinkClick r:id="rId2"/>
              </a:rPr>
              <a:t>https://www.oracle.com/technetwork/java/javase/downloads/jdk8-downloads-2133151.html</a:t>
            </a:r>
            <a:endParaRPr lang="es-MX" sz="3600" b="0" i="0" u="none" strike="noStrike" cap="none" dirty="0">
              <a:solidFill>
                <a:srgbClr val="32558E"/>
              </a:solidFill>
              <a:latin typeface="Arial" panose="020B0604020202020204" pitchFamily="34" charset="0"/>
              <a:ea typeface="Arial"/>
              <a:cs typeface="Arial" panose="020B0604020202020204" pitchFamily="34" charset="0"/>
              <a:sym typeface="Arial"/>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193;p13">
            <a:extLst>
              <a:ext uri="{FF2B5EF4-FFF2-40B4-BE49-F238E27FC236}">
                <a16:creationId xmlns:a16="http://schemas.microsoft.com/office/drawing/2014/main" id="{09DD7ED3-FB65-371D-B82C-47F22A50AF93}"/>
              </a:ext>
            </a:extLst>
          </p:cNvPr>
          <p:cNvPicPr preferRelativeResize="0"/>
          <p:nvPr/>
        </p:nvPicPr>
        <p:blipFill rotWithShape="1">
          <a:blip r:embed="rId3">
            <a:alphaModFix/>
          </a:blip>
          <a:srcRect/>
          <a:stretch/>
        </p:blipFill>
        <p:spPr>
          <a:xfrm>
            <a:off x="6738738" y="6645275"/>
            <a:ext cx="6626624" cy="3122129"/>
          </a:xfrm>
          <a:prstGeom prst="rect">
            <a:avLst/>
          </a:prstGeom>
          <a:noFill/>
          <a:ln>
            <a:noFill/>
          </a:ln>
        </p:spPr>
      </p:pic>
    </p:spTree>
    <p:extLst>
      <p:ext uri="{BB962C8B-B14F-4D97-AF65-F5344CB8AC3E}">
        <p14:creationId xmlns:p14="http://schemas.microsoft.com/office/powerpoint/2010/main" val="417756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94850" y="189418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7966075"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7902575" y="5974565"/>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ENTORNO DE DESARROLLO</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7966075" y="5052804"/>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7944485" y="7763711"/>
            <a:ext cx="4778188"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NETBEANS</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7944485" y="698569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7944485" y="4047379"/>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RECORDANDO CLASES Y OBJETOS</a:t>
            </a:r>
          </a:p>
        </p:txBody>
      </p:sp>
      <p:sp>
        <p:nvSpPr>
          <p:cNvPr id="5" name="Título 1">
            <a:extLst>
              <a:ext uri="{FF2B5EF4-FFF2-40B4-BE49-F238E27FC236}">
                <a16:creationId xmlns:a16="http://schemas.microsoft.com/office/drawing/2014/main" id="{FEBE6695-9DDB-2EEB-04E2-DD724BFF6A7D}"/>
              </a:ext>
            </a:extLst>
          </p:cNvPr>
          <p:cNvSpPr txBox="1">
            <a:spLocks/>
          </p:cNvSpPr>
          <p:nvPr/>
        </p:nvSpPr>
        <p:spPr>
          <a:xfrm>
            <a:off x="7944485" y="830747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6" name="Título 1">
            <a:extLst>
              <a:ext uri="{FF2B5EF4-FFF2-40B4-BE49-F238E27FC236}">
                <a16:creationId xmlns:a16="http://schemas.microsoft.com/office/drawing/2014/main" id="{90257E48-E134-584F-D32F-6E9D3126F589}"/>
              </a:ext>
            </a:extLst>
          </p:cNvPr>
          <p:cNvSpPr txBox="1">
            <a:spLocks/>
          </p:cNvSpPr>
          <p:nvPr/>
        </p:nvSpPr>
        <p:spPr>
          <a:xfrm>
            <a:off x="7952105" y="9081114"/>
            <a:ext cx="3852545" cy="138499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LENGUAJE DE PROGRAMACIÓN JAVA</a:t>
            </a:r>
          </a:p>
        </p:txBody>
      </p:sp>
      <p:sp>
        <p:nvSpPr>
          <p:cNvPr id="7" name="Título 1">
            <a:extLst>
              <a:ext uri="{FF2B5EF4-FFF2-40B4-BE49-F238E27FC236}">
                <a16:creationId xmlns:a16="http://schemas.microsoft.com/office/drawing/2014/main" id="{A566026A-76C9-970D-E773-E978D147E758}"/>
              </a:ext>
            </a:extLst>
          </p:cNvPr>
          <p:cNvSpPr txBox="1">
            <a:spLocks/>
          </p:cNvSpPr>
          <p:nvPr/>
        </p:nvSpPr>
        <p:spPr>
          <a:xfrm>
            <a:off x="11983847"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8" name="Título 1">
            <a:extLst>
              <a:ext uri="{FF2B5EF4-FFF2-40B4-BE49-F238E27FC236}">
                <a16:creationId xmlns:a16="http://schemas.microsoft.com/office/drawing/2014/main" id="{B71CB24D-B419-CAD8-77E2-5C196FF3C51B}"/>
              </a:ext>
            </a:extLst>
          </p:cNvPr>
          <p:cNvSpPr txBox="1">
            <a:spLocks/>
          </p:cNvSpPr>
          <p:nvPr/>
        </p:nvSpPr>
        <p:spPr>
          <a:xfrm>
            <a:off x="12047817" y="502949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06</a:t>
            </a:r>
          </a:p>
        </p:txBody>
      </p:sp>
      <p:sp>
        <p:nvSpPr>
          <p:cNvPr id="10" name="Título 1">
            <a:extLst>
              <a:ext uri="{FF2B5EF4-FFF2-40B4-BE49-F238E27FC236}">
                <a16:creationId xmlns:a16="http://schemas.microsoft.com/office/drawing/2014/main" id="{9EE0D237-988C-7B50-262A-16BAB507C6A3}"/>
              </a:ext>
            </a:extLst>
          </p:cNvPr>
          <p:cNvSpPr txBox="1">
            <a:spLocks/>
          </p:cNvSpPr>
          <p:nvPr/>
        </p:nvSpPr>
        <p:spPr>
          <a:xfrm>
            <a:off x="12047817" y="3998130"/>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PRIMER PROGRAMA EN JAVA</a:t>
            </a:r>
          </a:p>
        </p:txBody>
      </p:sp>
      <p:sp>
        <p:nvSpPr>
          <p:cNvPr id="11" name="Título 1">
            <a:extLst>
              <a:ext uri="{FF2B5EF4-FFF2-40B4-BE49-F238E27FC236}">
                <a16:creationId xmlns:a16="http://schemas.microsoft.com/office/drawing/2014/main" id="{DBB08602-E356-06F4-A22F-30402A0A1EA9}"/>
              </a:ext>
            </a:extLst>
          </p:cNvPr>
          <p:cNvSpPr txBox="1">
            <a:spLocks/>
          </p:cNvSpPr>
          <p:nvPr/>
        </p:nvSpPr>
        <p:spPr>
          <a:xfrm>
            <a:off x="12047817" y="5887640"/>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CONVENCIONES</a:t>
            </a:r>
          </a:p>
        </p:txBody>
      </p:sp>
      <p:sp>
        <p:nvSpPr>
          <p:cNvPr id="13" name="Título 1">
            <a:extLst>
              <a:ext uri="{FF2B5EF4-FFF2-40B4-BE49-F238E27FC236}">
                <a16:creationId xmlns:a16="http://schemas.microsoft.com/office/drawing/2014/main" id="{ACABC7A4-0417-4AAB-8E0F-ABB8C31F4336}"/>
              </a:ext>
            </a:extLst>
          </p:cNvPr>
          <p:cNvSpPr txBox="1">
            <a:spLocks/>
          </p:cNvSpPr>
          <p:nvPr/>
        </p:nvSpPr>
        <p:spPr>
          <a:xfrm>
            <a:off x="12047817" y="698569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07</a:t>
            </a:r>
          </a:p>
        </p:txBody>
      </p:sp>
      <p:sp>
        <p:nvSpPr>
          <p:cNvPr id="15" name="Título 1">
            <a:extLst>
              <a:ext uri="{FF2B5EF4-FFF2-40B4-BE49-F238E27FC236}">
                <a16:creationId xmlns:a16="http://schemas.microsoft.com/office/drawing/2014/main" id="{80441B17-91C0-469F-3140-EF4E66C03E10}"/>
              </a:ext>
            </a:extLst>
          </p:cNvPr>
          <p:cNvSpPr txBox="1">
            <a:spLocks/>
          </p:cNvSpPr>
          <p:nvPr/>
        </p:nvSpPr>
        <p:spPr>
          <a:xfrm>
            <a:off x="12047817" y="778011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CREANDO UNA CLASE</a:t>
            </a:r>
          </a:p>
        </p:txBody>
      </p:sp>
      <p:sp>
        <p:nvSpPr>
          <p:cNvPr id="20" name="Título 1">
            <a:extLst>
              <a:ext uri="{FF2B5EF4-FFF2-40B4-BE49-F238E27FC236}">
                <a16:creationId xmlns:a16="http://schemas.microsoft.com/office/drawing/2014/main" id="{D315A9EE-4784-33A8-00F3-89B0B50BFC5C}"/>
              </a:ext>
            </a:extLst>
          </p:cNvPr>
          <p:cNvSpPr txBox="1">
            <a:spLocks/>
          </p:cNvSpPr>
          <p:nvPr/>
        </p:nvSpPr>
        <p:spPr>
          <a:xfrm>
            <a:off x="12047817" y="8279972"/>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08</a:t>
            </a:r>
          </a:p>
        </p:txBody>
      </p:sp>
      <p:sp>
        <p:nvSpPr>
          <p:cNvPr id="22" name="Título 1">
            <a:extLst>
              <a:ext uri="{FF2B5EF4-FFF2-40B4-BE49-F238E27FC236}">
                <a16:creationId xmlns:a16="http://schemas.microsoft.com/office/drawing/2014/main" id="{E80AAED1-FA2D-C914-8653-FC6B49EC6B0D}"/>
              </a:ext>
            </a:extLst>
          </p:cNvPr>
          <p:cNvSpPr txBox="1">
            <a:spLocks/>
          </p:cNvSpPr>
          <p:nvPr/>
        </p:nvSpPr>
        <p:spPr>
          <a:xfrm>
            <a:off x="12116509" y="908111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MÉTODOS</a:t>
            </a:r>
          </a:p>
        </p:txBody>
      </p:sp>
      <p:sp>
        <p:nvSpPr>
          <p:cNvPr id="23" name="Título 1">
            <a:extLst>
              <a:ext uri="{FF2B5EF4-FFF2-40B4-BE49-F238E27FC236}">
                <a16:creationId xmlns:a16="http://schemas.microsoft.com/office/drawing/2014/main" id="{67F96339-0D78-2340-BFFE-10771169980F}"/>
              </a:ext>
            </a:extLst>
          </p:cNvPr>
          <p:cNvSpPr txBox="1">
            <a:spLocks/>
          </p:cNvSpPr>
          <p:nvPr/>
        </p:nvSpPr>
        <p:spPr>
          <a:xfrm>
            <a:off x="16376650"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09</a:t>
            </a:r>
          </a:p>
        </p:txBody>
      </p:sp>
      <p:sp>
        <p:nvSpPr>
          <p:cNvPr id="24" name="Título 1">
            <a:extLst>
              <a:ext uri="{FF2B5EF4-FFF2-40B4-BE49-F238E27FC236}">
                <a16:creationId xmlns:a16="http://schemas.microsoft.com/office/drawing/2014/main" id="{4D6DCD30-B223-22E2-64F6-7A7DA9C38EA7}"/>
              </a:ext>
            </a:extLst>
          </p:cNvPr>
          <p:cNvSpPr txBox="1">
            <a:spLocks/>
          </p:cNvSpPr>
          <p:nvPr/>
        </p:nvSpPr>
        <p:spPr>
          <a:xfrm>
            <a:off x="16376651" y="3925580"/>
            <a:ext cx="3352800"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OPERADORES</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10972800" cy="2133600"/>
          </a:xfrm>
        </p:spPr>
        <p:txBody>
          <a:bodyPr/>
          <a:lstStyle/>
          <a:p>
            <a:r>
              <a:rPr lang="es-CL" sz="6600" dirty="0"/>
              <a:t>LENGUAJE DE PROGRAMACIÓN JAVA</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5632450" y="7788275"/>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635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Un poco de Historia:</a:t>
            </a:r>
          </a:p>
          <a:p>
            <a:pPr marL="0" marR="0" lvl="0" indent="0" algn="just" rtl="0">
              <a:lnSpc>
                <a:spcPct val="100000"/>
              </a:lnSpc>
              <a:spcBef>
                <a:spcPts val="0"/>
              </a:spcBef>
              <a:spcAft>
                <a:spcPts val="0"/>
              </a:spcAft>
              <a:buNone/>
            </a:pPr>
            <a:endPar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Sun Microsystems patrocinó en 1991 un proyecto interno de investigación dirigido por James Gosling, que dio como resultado un lenguaje de programación orientado a objetos basado en C++, al que se llamó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Java</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En 2010,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Oracle</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adquirió́ Sun Microsystems.</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Un objetivo clave de Java es poder escribir programas que se ejecuten en una gran variedad de sistemas y dispositivos. A esto se le conoce como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escribir una vez, ejecutar en cualquier parte</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00;p14">
            <a:extLst>
              <a:ext uri="{FF2B5EF4-FFF2-40B4-BE49-F238E27FC236}">
                <a16:creationId xmlns:a16="http://schemas.microsoft.com/office/drawing/2014/main" id="{AE231F08-8075-C1F6-4069-8E6DD818AB2F}"/>
              </a:ext>
            </a:extLst>
          </p:cNvPr>
          <p:cNvPicPr preferRelativeResize="0"/>
          <p:nvPr/>
        </p:nvPicPr>
        <p:blipFill rotWithShape="1">
          <a:blip r:embed="rId2">
            <a:alphaModFix/>
          </a:blip>
          <a:srcRect/>
          <a:stretch/>
        </p:blipFill>
        <p:spPr>
          <a:xfrm>
            <a:off x="8397275" y="6797675"/>
            <a:ext cx="3309550" cy="3176733"/>
          </a:xfrm>
          <a:prstGeom prst="rect">
            <a:avLst/>
          </a:prstGeom>
          <a:noFill/>
          <a:ln>
            <a:noFill/>
          </a:ln>
        </p:spPr>
      </p:pic>
    </p:spTree>
    <p:extLst>
      <p:ext uri="{BB962C8B-B14F-4D97-AF65-F5344CB8AC3E}">
        <p14:creationId xmlns:p14="http://schemas.microsoft.com/office/powerpoint/2010/main" val="3651854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En la actualidad, los usos de Java son:</a:t>
            </a:r>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Desarrollar aplicaciones empresariales a gran escala</a:t>
            </a:r>
            <a:endParaRPr lang="es-CL" sz="3600" dirty="0">
              <a:latin typeface="Arial" panose="020B0604020202020204" pitchFamily="34" charset="0"/>
              <a:cs typeface="Arial" panose="020B0604020202020204" pitchFamily="34" charset="0"/>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Mejorar la funcionalidad de los servidores Web</a:t>
            </a:r>
            <a:endParaRPr lang="es-CL" sz="3600" dirty="0">
              <a:latin typeface="Arial" panose="020B0604020202020204" pitchFamily="34" charset="0"/>
              <a:cs typeface="Arial" panose="020B0604020202020204" pitchFamily="34" charset="0"/>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Proporcionar aplicaciones para los dispositivos de uso doméstico (teléfonos celulares, receptores de televisión por Internet, entre otras). </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00;p14">
            <a:extLst>
              <a:ext uri="{FF2B5EF4-FFF2-40B4-BE49-F238E27FC236}">
                <a16:creationId xmlns:a16="http://schemas.microsoft.com/office/drawing/2014/main" id="{AE231F08-8075-C1F6-4069-8E6DD818AB2F}"/>
              </a:ext>
            </a:extLst>
          </p:cNvPr>
          <p:cNvPicPr preferRelativeResize="0"/>
          <p:nvPr/>
        </p:nvPicPr>
        <p:blipFill rotWithShape="1">
          <a:blip r:embed="rId2">
            <a:alphaModFix/>
          </a:blip>
          <a:srcRect/>
          <a:stretch/>
        </p:blipFill>
        <p:spPr>
          <a:xfrm>
            <a:off x="8397275" y="6797675"/>
            <a:ext cx="3309550" cy="3176733"/>
          </a:xfrm>
          <a:prstGeom prst="rect">
            <a:avLst/>
          </a:prstGeom>
          <a:noFill/>
          <a:ln>
            <a:noFill/>
          </a:ln>
        </p:spPr>
      </p:pic>
    </p:spTree>
    <p:extLst>
      <p:ext uri="{BB962C8B-B14F-4D97-AF65-F5344CB8AC3E}">
        <p14:creationId xmlns:p14="http://schemas.microsoft.com/office/powerpoint/2010/main" val="1360367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Para crear y ejecutar una aplicación en Java existen cinco fases: </a:t>
            </a:r>
            <a:r>
              <a:rPr lang="es-CL" sz="3600" b="1" i="0" u="none" strike="noStrike" cap="none" dirty="0">
                <a:solidFill>
                  <a:srgbClr val="222222"/>
                </a:solidFill>
                <a:latin typeface="Calibri"/>
                <a:ea typeface="Calibri"/>
                <a:cs typeface="Calibri"/>
                <a:sym typeface="Calibri"/>
              </a:rPr>
              <a:t>edición, compilación, carga, verificación y ejecución</a:t>
            </a:r>
            <a:r>
              <a:rPr lang="es-CL" sz="3600" b="0" i="0" u="none" strike="noStrike" cap="none" dirty="0">
                <a:solidFill>
                  <a:srgbClr val="222222"/>
                </a:solidFill>
                <a:latin typeface="Calibri"/>
                <a:ea typeface="Calibri"/>
                <a:cs typeface="Calibri"/>
                <a:sym typeface="Calibri"/>
              </a:rPr>
              <a:t>. </a:t>
            </a:r>
            <a:endParaRPr lang="es-CL" sz="3600" dirty="0"/>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La</a:t>
            </a:r>
            <a:r>
              <a:rPr lang="es-CL" sz="3600" b="1" i="0" u="none" strike="noStrike" cap="none" dirty="0">
                <a:solidFill>
                  <a:srgbClr val="222222"/>
                </a:solidFill>
                <a:latin typeface="Calibri"/>
                <a:ea typeface="Calibri"/>
                <a:cs typeface="Calibri"/>
                <a:sym typeface="Calibri"/>
              </a:rPr>
              <a:t> fase 1 </a:t>
            </a:r>
            <a:r>
              <a:rPr lang="es-CL" sz="3600" b="0" i="0" u="none" strike="noStrike" cap="none" dirty="0">
                <a:solidFill>
                  <a:srgbClr val="222222"/>
                </a:solidFill>
                <a:latin typeface="Calibri"/>
                <a:ea typeface="Calibri"/>
                <a:cs typeface="Calibri"/>
                <a:sym typeface="Calibri"/>
              </a:rPr>
              <a:t>consiste en </a:t>
            </a:r>
            <a:r>
              <a:rPr lang="es-CL" sz="3600" b="1" i="0" u="none" strike="noStrike" cap="none" dirty="0">
                <a:solidFill>
                  <a:srgbClr val="222222"/>
                </a:solidFill>
                <a:latin typeface="Calibri"/>
                <a:ea typeface="Calibri"/>
                <a:cs typeface="Calibri"/>
                <a:sym typeface="Calibri"/>
              </a:rPr>
              <a:t>editar</a:t>
            </a:r>
            <a:r>
              <a:rPr lang="es-CL" sz="3600" b="0" i="0" u="none" strike="noStrike" cap="none" dirty="0">
                <a:solidFill>
                  <a:srgbClr val="222222"/>
                </a:solidFill>
                <a:latin typeface="Calibri"/>
                <a:ea typeface="Calibri"/>
                <a:cs typeface="Calibri"/>
                <a:sym typeface="Calibri"/>
              </a:rPr>
              <a:t> un archivo para escribir un programa en Java (código fuente), realizar las correcciones necesarias y guardar el programa. Los archivos de código fuente de Java terminan con la extensión .java, lo que indica que este contiene el código fuente en Java.</a:t>
            </a:r>
            <a:endParaRPr lang="es-CL" sz="3600" dirty="0"/>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La </a:t>
            </a:r>
            <a:r>
              <a:rPr lang="es-CL" sz="3600" b="1" i="0" u="none" strike="noStrike" cap="none" dirty="0">
                <a:solidFill>
                  <a:srgbClr val="222222"/>
                </a:solidFill>
                <a:latin typeface="Calibri"/>
                <a:ea typeface="Calibri"/>
                <a:cs typeface="Calibri"/>
                <a:sym typeface="Calibri"/>
              </a:rPr>
              <a:t>fase 2</a:t>
            </a:r>
            <a:r>
              <a:rPr lang="es-CL" sz="3600" b="0" i="0" u="none" strike="noStrike" cap="none" dirty="0">
                <a:solidFill>
                  <a:srgbClr val="222222"/>
                </a:solidFill>
                <a:latin typeface="Calibri"/>
                <a:ea typeface="Calibri"/>
                <a:cs typeface="Calibri"/>
                <a:sym typeface="Calibri"/>
              </a:rPr>
              <a:t> es la </a:t>
            </a:r>
            <a:r>
              <a:rPr lang="es-CL" sz="3600" b="1" i="0" u="none" strike="noStrike" cap="none" dirty="0">
                <a:solidFill>
                  <a:srgbClr val="222222"/>
                </a:solidFill>
                <a:latin typeface="Calibri"/>
                <a:ea typeface="Calibri"/>
                <a:cs typeface="Calibri"/>
                <a:sym typeface="Calibri"/>
              </a:rPr>
              <a:t>compilación</a:t>
            </a:r>
            <a:r>
              <a:rPr lang="es-CL" sz="3600" b="0" i="0" u="none" strike="noStrike" cap="none" dirty="0">
                <a:solidFill>
                  <a:srgbClr val="222222"/>
                </a:solidFill>
                <a:latin typeface="Calibri"/>
                <a:ea typeface="Calibri"/>
                <a:cs typeface="Calibri"/>
                <a:sym typeface="Calibri"/>
              </a:rPr>
              <a:t>, donde se traduce el código fuente de Java en códigos de bytes que representan las tareas a ejecutar en la fase de ejecución. Si el programa compila, se genera un archivo .class. Si el compilador detecta errores, tendrá́ que ir a la fase 1 y corregirlos.</a:t>
            </a: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29CF909-42CD-89C7-1C5A-2553F4AB2C81}"/>
              </a:ext>
            </a:extLst>
          </p:cNvPr>
          <p:cNvPicPr>
            <a:picLocks noChangeAspect="1"/>
          </p:cNvPicPr>
          <p:nvPr/>
        </p:nvPicPr>
        <p:blipFill>
          <a:blip r:embed="rId2"/>
          <a:stretch>
            <a:fillRect/>
          </a:stretch>
        </p:blipFill>
        <p:spPr>
          <a:xfrm>
            <a:off x="6017123" y="8415656"/>
            <a:ext cx="8069853" cy="2187355"/>
          </a:xfrm>
          <a:prstGeom prst="rect">
            <a:avLst/>
          </a:prstGeom>
        </p:spPr>
      </p:pic>
    </p:spTree>
    <p:extLst>
      <p:ext uri="{BB962C8B-B14F-4D97-AF65-F5344CB8AC3E}">
        <p14:creationId xmlns:p14="http://schemas.microsoft.com/office/powerpoint/2010/main" val="28712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1243845" cy="2133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a:t>
            </a:r>
            <a:r>
              <a:rPr lang="es-CL" sz="3600" b="1" i="0" u="none" strike="noStrike" cap="none" dirty="0">
                <a:solidFill>
                  <a:srgbClr val="222222"/>
                </a:solidFill>
                <a:latin typeface="Calibri"/>
                <a:ea typeface="Calibri"/>
                <a:cs typeface="Calibri"/>
                <a:sym typeface="Calibri"/>
              </a:rPr>
              <a:t> fase 3</a:t>
            </a:r>
            <a:r>
              <a:rPr lang="es-CL" sz="3600" b="0" i="0" u="none" strike="noStrike" cap="none" dirty="0">
                <a:solidFill>
                  <a:srgbClr val="222222"/>
                </a:solidFill>
                <a:latin typeface="Calibri"/>
                <a:ea typeface="Calibri"/>
                <a:cs typeface="Calibri"/>
                <a:sym typeface="Calibri"/>
              </a:rPr>
              <a:t>, el </a:t>
            </a:r>
            <a:r>
              <a:rPr lang="es-CL" sz="3600" b="1" i="0" u="none" strike="noStrike" cap="none" dirty="0">
                <a:solidFill>
                  <a:srgbClr val="222222"/>
                </a:solidFill>
                <a:latin typeface="Calibri"/>
                <a:ea typeface="Calibri"/>
                <a:cs typeface="Calibri"/>
                <a:sym typeface="Calibri"/>
              </a:rPr>
              <a:t>cargador</a:t>
            </a:r>
            <a:r>
              <a:rPr lang="es-CL" sz="3600" b="0" i="0" u="none" strike="noStrike" cap="none" dirty="0">
                <a:solidFill>
                  <a:srgbClr val="222222"/>
                </a:solidFill>
                <a:latin typeface="Calibri"/>
                <a:ea typeface="Calibri"/>
                <a:cs typeface="Calibri"/>
                <a:sym typeface="Calibri"/>
              </a:rPr>
              <a:t> de clases lee los archivos .class que contienen códigos de bytes y los coloca en la memoria.</a:t>
            </a:r>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15;p16">
            <a:extLst>
              <a:ext uri="{FF2B5EF4-FFF2-40B4-BE49-F238E27FC236}">
                <a16:creationId xmlns:a16="http://schemas.microsoft.com/office/drawing/2014/main" id="{20E76EA1-E056-3DC3-91E7-F6212BAC18B6}"/>
              </a:ext>
            </a:extLst>
          </p:cNvPr>
          <p:cNvPicPr preferRelativeResize="0"/>
          <p:nvPr/>
        </p:nvPicPr>
        <p:blipFill rotWithShape="1">
          <a:blip r:embed="rId2">
            <a:alphaModFix/>
          </a:blip>
          <a:srcRect/>
          <a:stretch/>
        </p:blipFill>
        <p:spPr>
          <a:xfrm>
            <a:off x="12552312" y="1108982"/>
            <a:ext cx="5105400" cy="4038602"/>
          </a:xfrm>
          <a:prstGeom prst="rect">
            <a:avLst/>
          </a:prstGeom>
          <a:noFill/>
          <a:ln w="9525" cap="flat" cmpd="sng">
            <a:solidFill>
              <a:schemeClr val="accent5"/>
            </a:solidFill>
            <a:prstDash val="solid"/>
            <a:round/>
            <a:headEnd type="none" w="sm" len="sm"/>
            <a:tailEnd type="none" w="sm" len="sm"/>
          </a:ln>
        </p:spPr>
      </p:pic>
      <p:pic>
        <p:nvPicPr>
          <p:cNvPr id="7" name="Google Shape;217;p16">
            <a:extLst>
              <a:ext uri="{FF2B5EF4-FFF2-40B4-BE49-F238E27FC236}">
                <a16:creationId xmlns:a16="http://schemas.microsoft.com/office/drawing/2014/main" id="{07657702-FE02-8DC7-1CBE-14CB52912B11}"/>
              </a:ext>
            </a:extLst>
          </p:cNvPr>
          <p:cNvPicPr preferRelativeResize="0"/>
          <p:nvPr/>
        </p:nvPicPr>
        <p:blipFill rotWithShape="1">
          <a:blip r:embed="rId3">
            <a:alphaModFix/>
          </a:blip>
          <a:srcRect/>
          <a:stretch/>
        </p:blipFill>
        <p:spPr>
          <a:xfrm>
            <a:off x="646958" y="4206875"/>
            <a:ext cx="5518892" cy="3424641"/>
          </a:xfrm>
          <a:prstGeom prst="rect">
            <a:avLst/>
          </a:prstGeom>
          <a:noFill/>
          <a:ln w="9525" cap="flat" cmpd="sng">
            <a:solidFill>
              <a:schemeClr val="accent5"/>
            </a:solidFill>
            <a:prstDash val="solid"/>
            <a:round/>
            <a:headEnd type="none" w="sm" len="sm"/>
            <a:tailEnd type="none" w="sm" len="sm"/>
          </a:ln>
        </p:spPr>
      </p:pic>
      <p:sp>
        <p:nvSpPr>
          <p:cNvPr id="8" name="Marcador de texto 3">
            <a:extLst>
              <a:ext uri="{FF2B5EF4-FFF2-40B4-BE49-F238E27FC236}">
                <a16:creationId xmlns:a16="http://schemas.microsoft.com/office/drawing/2014/main" id="{34BA99B4-66C2-8F23-0675-6239A1033D05}"/>
              </a:ext>
            </a:extLst>
          </p:cNvPr>
          <p:cNvSpPr txBox="1">
            <a:spLocks/>
          </p:cNvSpPr>
          <p:nvPr/>
        </p:nvSpPr>
        <p:spPr>
          <a:xfrm>
            <a:off x="6397357" y="5529357"/>
            <a:ext cx="11243845" cy="173454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 </a:t>
            </a:r>
            <a:r>
              <a:rPr lang="es-CL" sz="3600" b="1" i="0" u="none" strike="noStrike" cap="none" dirty="0">
                <a:solidFill>
                  <a:srgbClr val="222222"/>
                </a:solidFill>
                <a:latin typeface="Calibri"/>
                <a:ea typeface="Calibri"/>
                <a:cs typeface="Calibri"/>
                <a:sym typeface="Calibri"/>
              </a:rPr>
              <a:t>fase 4</a:t>
            </a:r>
            <a:r>
              <a:rPr lang="es-CL" sz="3600" b="0" i="0" u="none" strike="noStrike" cap="none" dirty="0">
                <a:solidFill>
                  <a:srgbClr val="222222"/>
                </a:solidFill>
                <a:latin typeface="Calibri"/>
                <a:ea typeface="Calibri"/>
                <a:cs typeface="Calibri"/>
                <a:sym typeface="Calibri"/>
              </a:rPr>
              <a:t>, el </a:t>
            </a:r>
            <a:r>
              <a:rPr lang="es-CL" sz="3600" b="1" i="0" u="none" strike="noStrike" cap="none" dirty="0">
                <a:solidFill>
                  <a:srgbClr val="222222"/>
                </a:solidFill>
                <a:latin typeface="Calibri"/>
                <a:ea typeface="Calibri"/>
                <a:cs typeface="Calibri"/>
                <a:sym typeface="Calibri"/>
              </a:rPr>
              <a:t>verificador</a:t>
            </a:r>
            <a:r>
              <a:rPr lang="es-CL" sz="3600" b="0" i="0" u="none" strike="noStrike" cap="none" dirty="0">
                <a:solidFill>
                  <a:srgbClr val="222222"/>
                </a:solidFill>
                <a:latin typeface="Calibri"/>
                <a:ea typeface="Calibri"/>
                <a:cs typeface="Calibri"/>
                <a:sym typeface="Calibri"/>
              </a:rPr>
              <a:t> examina sus códigos de bytes para asegurar que sean válidos y que no violen las restricciones de seguridad de Java.</a:t>
            </a:r>
            <a:endParaRPr lang="es-CL" sz="3600" dirty="0"/>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9" name="Marcador de texto 3">
            <a:extLst>
              <a:ext uri="{FF2B5EF4-FFF2-40B4-BE49-F238E27FC236}">
                <a16:creationId xmlns:a16="http://schemas.microsoft.com/office/drawing/2014/main" id="{DD25A018-02B8-009D-DDAD-EBAD531130A2}"/>
              </a:ext>
            </a:extLst>
          </p:cNvPr>
          <p:cNvSpPr txBox="1">
            <a:spLocks/>
          </p:cNvSpPr>
          <p:nvPr/>
        </p:nvSpPr>
        <p:spPr>
          <a:xfrm>
            <a:off x="450850" y="8738785"/>
            <a:ext cx="8947892" cy="173454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 </a:t>
            </a:r>
            <a:r>
              <a:rPr lang="es-CL" sz="3600" b="1" i="0" u="none" strike="noStrike" cap="none" dirty="0">
                <a:solidFill>
                  <a:srgbClr val="222222"/>
                </a:solidFill>
                <a:latin typeface="Calibri"/>
                <a:ea typeface="Calibri"/>
                <a:cs typeface="Calibri"/>
                <a:sym typeface="Calibri"/>
              </a:rPr>
              <a:t>fase 5</a:t>
            </a:r>
            <a:r>
              <a:rPr lang="es-CL" sz="3600" b="0" i="0" u="none" strike="noStrike" cap="none" dirty="0">
                <a:solidFill>
                  <a:srgbClr val="222222"/>
                </a:solidFill>
                <a:latin typeface="Calibri"/>
                <a:ea typeface="Calibri"/>
                <a:cs typeface="Calibri"/>
                <a:sym typeface="Calibri"/>
              </a:rPr>
              <a:t>, la JVM </a:t>
            </a:r>
            <a:r>
              <a:rPr lang="es-CL" sz="3600" b="1" i="0" u="none" strike="noStrike" cap="none" dirty="0">
                <a:solidFill>
                  <a:srgbClr val="222222"/>
                </a:solidFill>
                <a:latin typeface="Calibri"/>
                <a:ea typeface="Calibri"/>
                <a:cs typeface="Calibri"/>
                <a:sym typeface="Calibri"/>
              </a:rPr>
              <a:t>ejecuta</a:t>
            </a:r>
            <a:r>
              <a:rPr lang="es-CL" sz="3600" b="0" i="0" u="none" strike="noStrike" cap="none" dirty="0">
                <a:solidFill>
                  <a:srgbClr val="222222"/>
                </a:solidFill>
                <a:latin typeface="Calibri"/>
                <a:ea typeface="Calibri"/>
                <a:cs typeface="Calibri"/>
                <a:sym typeface="Calibri"/>
              </a:rPr>
              <a:t> los códigos de bytes del programa, realizando así las acciones especificadas por el mismo.</a:t>
            </a:r>
            <a:endParaRPr lang="es-CL" sz="3600" dirty="0"/>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0" name="Google Shape;219;p16">
            <a:extLst>
              <a:ext uri="{FF2B5EF4-FFF2-40B4-BE49-F238E27FC236}">
                <a16:creationId xmlns:a16="http://schemas.microsoft.com/office/drawing/2014/main" id="{381F9149-F744-0557-42B2-5E80BD9908AB}"/>
              </a:ext>
            </a:extLst>
          </p:cNvPr>
          <p:cNvPicPr preferRelativeResize="0"/>
          <p:nvPr/>
        </p:nvPicPr>
        <p:blipFill rotWithShape="1">
          <a:blip r:embed="rId4">
            <a:alphaModFix/>
          </a:blip>
          <a:srcRect/>
          <a:stretch/>
        </p:blipFill>
        <p:spPr>
          <a:xfrm>
            <a:off x="10291719" y="7487835"/>
            <a:ext cx="6313532" cy="3424640"/>
          </a:xfrm>
          <a:prstGeom prst="rect">
            <a:avLst/>
          </a:prstGeom>
          <a:noFill/>
          <a:ln w="9525" cap="flat" cmpd="sng">
            <a:solidFill>
              <a:schemeClr val="accent5"/>
            </a:solidFill>
            <a:prstDash val="solid"/>
            <a:round/>
            <a:headEnd type="none" w="sm" len="sm"/>
            <a:tailEnd type="none" w="sm" len="sm"/>
          </a:ln>
        </p:spPr>
      </p:pic>
    </p:spTree>
    <p:extLst>
      <p:ext uri="{BB962C8B-B14F-4D97-AF65-F5344CB8AC3E}">
        <p14:creationId xmlns:p14="http://schemas.microsoft.com/office/powerpoint/2010/main" val="369564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226;p17">
            <a:extLst>
              <a:ext uri="{FF2B5EF4-FFF2-40B4-BE49-F238E27FC236}">
                <a16:creationId xmlns:a16="http://schemas.microsoft.com/office/drawing/2014/main" id="{F47346CC-981F-40B0-4D6C-73CCB974C152}"/>
              </a:ext>
            </a:extLst>
          </p:cNvPr>
          <p:cNvPicPr preferRelativeResize="0"/>
          <p:nvPr/>
        </p:nvPicPr>
        <p:blipFill rotWithShape="1">
          <a:blip r:embed="rId2">
            <a:alphaModFix/>
          </a:blip>
          <a:srcRect/>
          <a:stretch/>
        </p:blipFill>
        <p:spPr>
          <a:xfrm>
            <a:off x="5022850" y="1906269"/>
            <a:ext cx="7775990" cy="8991601"/>
          </a:xfrm>
          <a:prstGeom prst="rect">
            <a:avLst/>
          </a:prstGeom>
          <a:noFill/>
          <a:ln w="9525" cap="flat" cmpd="sng">
            <a:solidFill>
              <a:srgbClr val="0070C0"/>
            </a:solidFill>
            <a:prstDash val="solid"/>
            <a:round/>
            <a:headEnd type="none" w="sm" len="sm"/>
            <a:tailEnd type="none" w="sm" len="sm"/>
          </a:ln>
        </p:spPr>
      </p:pic>
      <p:sp>
        <p:nvSpPr>
          <p:cNvPr id="11" name="Google Shape;229;p17">
            <a:extLst>
              <a:ext uri="{FF2B5EF4-FFF2-40B4-BE49-F238E27FC236}">
                <a16:creationId xmlns:a16="http://schemas.microsoft.com/office/drawing/2014/main" id="{7DAF6C42-693C-90C6-8E54-432076197537}"/>
              </a:ext>
            </a:extLst>
          </p:cNvPr>
          <p:cNvSpPr/>
          <p:nvPr/>
        </p:nvSpPr>
        <p:spPr>
          <a:xfrm>
            <a:off x="2051050" y="25304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guardar</a:t>
            </a:r>
            <a:endParaRPr lang="es-CL" sz="3600" dirty="0">
              <a:latin typeface="Arial" panose="020B0604020202020204" pitchFamily="34" charset="0"/>
              <a:cs typeface="Arial" panose="020B0604020202020204" pitchFamily="34" charset="0"/>
            </a:endParaRPr>
          </a:p>
        </p:txBody>
      </p:sp>
      <p:cxnSp>
        <p:nvCxnSpPr>
          <p:cNvPr id="12" name="Google Shape;231;p17">
            <a:extLst>
              <a:ext uri="{FF2B5EF4-FFF2-40B4-BE49-F238E27FC236}">
                <a16:creationId xmlns:a16="http://schemas.microsoft.com/office/drawing/2014/main" id="{2FCFF45C-4931-E2E8-20D1-2E479B998421}"/>
              </a:ext>
            </a:extLst>
          </p:cNvPr>
          <p:cNvCxnSpPr>
            <a:cxnSpLocks/>
            <a:stCxn id="11" idx="3"/>
          </p:cNvCxnSpPr>
          <p:nvPr/>
        </p:nvCxnSpPr>
        <p:spPr>
          <a:xfrm>
            <a:off x="4327111" y="2802145"/>
            <a:ext cx="2372139" cy="0"/>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14" name="Google Shape;229;p17">
            <a:extLst>
              <a:ext uri="{FF2B5EF4-FFF2-40B4-BE49-F238E27FC236}">
                <a16:creationId xmlns:a16="http://schemas.microsoft.com/office/drawing/2014/main" id="{823FD8E5-6303-AB7C-0714-B95310641621}"/>
              </a:ext>
            </a:extLst>
          </p:cNvPr>
          <p:cNvSpPr/>
          <p:nvPr/>
        </p:nvSpPr>
        <p:spPr>
          <a:xfrm>
            <a:off x="13328650" y="1175386"/>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compilar</a:t>
            </a:r>
            <a:endParaRPr lang="es-CL" sz="3600" dirty="0">
              <a:latin typeface="Arial" panose="020B0604020202020204" pitchFamily="34" charset="0"/>
              <a:cs typeface="Arial" panose="020B0604020202020204" pitchFamily="34" charset="0"/>
            </a:endParaRPr>
          </a:p>
        </p:txBody>
      </p:sp>
      <p:sp>
        <p:nvSpPr>
          <p:cNvPr id="15" name="Google Shape;229;p17">
            <a:extLst>
              <a:ext uri="{FF2B5EF4-FFF2-40B4-BE49-F238E27FC236}">
                <a16:creationId xmlns:a16="http://schemas.microsoft.com/office/drawing/2014/main" id="{4BF590A3-72AD-2438-1C94-C37980E3A3C9}"/>
              </a:ext>
            </a:extLst>
          </p:cNvPr>
          <p:cNvSpPr/>
          <p:nvPr/>
        </p:nvSpPr>
        <p:spPr>
          <a:xfrm>
            <a:off x="14183922" y="33686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ejecutar</a:t>
            </a:r>
            <a:endParaRPr lang="es-CL" sz="3600" dirty="0">
              <a:latin typeface="Arial" panose="020B0604020202020204" pitchFamily="34" charset="0"/>
              <a:cs typeface="Arial" panose="020B0604020202020204" pitchFamily="34" charset="0"/>
            </a:endParaRPr>
          </a:p>
        </p:txBody>
      </p:sp>
      <p:cxnSp>
        <p:nvCxnSpPr>
          <p:cNvPr id="16" name="Google Shape;231;p17">
            <a:extLst>
              <a:ext uri="{FF2B5EF4-FFF2-40B4-BE49-F238E27FC236}">
                <a16:creationId xmlns:a16="http://schemas.microsoft.com/office/drawing/2014/main" id="{B53D3475-8CFC-FC0C-0C15-38A40111BBB5}"/>
              </a:ext>
            </a:extLst>
          </p:cNvPr>
          <p:cNvCxnSpPr>
            <a:cxnSpLocks/>
          </p:cNvCxnSpPr>
          <p:nvPr/>
        </p:nvCxnSpPr>
        <p:spPr>
          <a:xfrm flipH="1" flipV="1">
            <a:off x="12456387" y="2831611"/>
            <a:ext cx="1676400" cy="876300"/>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7" name="Google Shape;231;p17">
            <a:extLst>
              <a:ext uri="{FF2B5EF4-FFF2-40B4-BE49-F238E27FC236}">
                <a16:creationId xmlns:a16="http://schemas.microsoft.com/office/drawing/2014/main" id="{0D4B29CE-C3D3-2B85-57DA-4FD9942BE987}"/>
              </a:ext>
            </a:extLst>
          </p:cNvPr>
          <p:cNvCxnSpPr>
            <a:cxnSpLocks/>
          </p:cNvCxnSpPr>
          <p:nvPr/>
        </p:nvCxnSpPr>
        <p:spPr>
          <a:xfrm flipH="1">
            <a:off x="11377781" y="1467863"/>
            <a:ext cx="1722269" cy="1334282"/>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23" name="Google Shape;229;p17">
            <a:extLst>
              <a:ext uri="{FF2B5EF4-FFF2-40B4-BE49-F238E27FC236}">
                <a16:creationId xmlns:a16="http://schemas.microsoft.com/office/drawing/2014/main" id="{3BD050C3-D6E3-0D98-44EA-3CC213F0B76E}"/>
              </a:ext>
            </a:extLst>
          </p:cNvPr>
          <p:cNvSpPr/>
          <p:nvPr/>
        </p:nvSpPr>
        <p:spPr>
          <a:xfrm>
            <a:off x="8223250" y="52355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editar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57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2031325"/>
          </a:xfrm>
        </p:spPr>
        <p:txBody>
          <a:bodyPr/>
          <a:lstStyle/>
          <a:p>
            <a:r>
              <a:rPr lang="es-CL" sz="6600" dirty="0"/>
              <a:t>PRIMER PROGRAMA EN JAVA</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05</a:t>
            </a:r>
          </a:p>
        </p:txBody>
      </p:sp>
    </p:spTree>
    <p:extLst>
      <p:ext uri="{BB962C8B-B14F-4D97-AF65-F5344CB8AC3E}">
        <p14:creationId xmlns:p14="http://schemas.microsoft.com/office/powerpoint/2010/main" val="11778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01C59F78-B9E7-3A56-0535-DB9AD3AFAAA4}"/>
              </a:ext>
            </a:extLst>
          </p:cNvPr>
          <p:cNvSpPr txBox="1"/>
          <p:nvPr/>
        </p:nvSpPr>
        <p:spPr>
          <a:xfrm>
            <a:off x="2904954" y="5065670"/>
            <a:ext cx="457200" cy="523220"/>
          </a:xfrm>
          <a:prstGeom prst="rect">
            <a:avLst/>
          </a:prstGeom>
          <a:noFill/>
          <a:ln>
            <a:solidFill>
              <a:srgbClr val="FF0000"/>
            </a:solidFill>
          </a:ln>
        </p:spPr>
        <p:txBody>
          <a:bodyPr wrap="square">
            <a:spAutoFit/>
          </a:bodyPr>
          <a:lstStyle/>
          <a:p>
            <a:r>
              <a:rPr lang="es-MX" sz="2800" b="1" dirty="0">
                <a:solidFill>
                  <a:srgbClr val="FF0000"/>
                </a:solidFill>
              </a:rPr>
              <a:t>1</a:t>
            </a:r>
          </a:p>
        </p:txBody>
      </p:sp>
      <p:pic>
        <p:nvPicPr>
          <p:cNvPr id="6" name="Imagen 5">
            <a:extLst>
              <a:ext uri="{FF2B5EF4-FFF2-40B4-BE49-F238E27FC236}">
                <a16:creationId xmlns:a16="http://schemas.microsoft.com/office/drawing/2014/main" id="{545F3F78-6096-AFF6-467B-FC7CD49D4568}"/>
              </a:ext>
            </a:extLst>
          </p:cNvPr>
          <p:cNvPicPr>
            <a:picLocks noChangeAspect="1"/>
          </p:cNvPicPr>
          <p:nvPr/>
        </p:nvPicPr>
        <p:blipFill>
          <a:blip r:embed="rId3"/>
          <a:stretch>
            <a:fillRect/>
          </a:stretch>
        </p:blipFill>
        <p:spPr>
          <a:xfrm>
            <a:off x="1515480" y="5654675"/>
            <a:ext cx="6707770" cy="2182046"/>
          </a:xfrm>
          <a:prstGeom prst="rect">
            <a:avLst/>
          </a:prstGeom>
        </p:spPr>
      </p:pic>
      <p:sp>
        <p:nvSpPr>
          <p:cNvPr id="8" name="CuadroTexto 7">
            <a:extLst>
              <a:ext uri="{FF2B5EF4-FFF2-40B4-BE49-F238E27FC236}">
                <a16:creationId xmlns:a16="http://schemas.microsoft.com/office/drawing/2014/main" id="{AB8DA0D2-681B-024E-0FEF-E226AC684E91}"/>
              </a:ext>
            </a:extLst>
          </p:cNvPr>
          <p:cNvSpPr txBox="1"/>
          <p:nvPr/>
        </p:nvSpPr>
        <p:spPr>
          <a:xfrm>
            <a:off x="1515480" y="2105350"/>
            <a:ext cx="17145000" cy="1089529"/>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CL" sz="3600" dirty="0">
                <a:solidFill>
                  <a:srgbClr val="222222"/>
                </a:solidFill>
                <a:latin typeface="Arial" panose="020B0604020202020204" pitchFamily="34" charset="0"/>
                <a:cs typeface="Arial" panose="020B0604020202020204" pitchFamily="34" charset="0"/>
              </a:rPr>
              <a:t>Abramos nuestro IDE NetBeans y procedamos a crear nuestro primer programa en Java</a:t>
            </a:r>
            <a:r>
              <a:rPr lang="es-CL" dirty="0">
                <a:solidFill>
                  <a:srgbClr val="222222"/>
                </a:solidFill>
              </a:rPr>
              <a:t>… </a:t>
            </a:r>
            <a:endParaRPr lang="es-CL" dirty="0"/>
          </a:p>
        </p:txBody>
      </p:sp>
      <p:sp>
        <p:nvSpPr>
          <p:cNvPr id="13" name="Flecha: hacia abajo 12">
            <a:extLst>
              <a:ext uri="{FF2B5EF4-FFF2-40B4-BE49-F238E27FC236}">
                <a16:creationId xmlns:a16="http://schemas.microsoft.com/office/drawing/2014/main" id="{722B0FC7-751F-5E23-9763-993273E96D88}"/>
              </a:ext>
            </a:extLst>
          </p:cNvPr>
          <p:cNvSpPr/>
          <p:nvPr/>
        </p:nvSpPr>
        <p:spPr>
          <a:xfrm>
            <a:off x="2463800" y="5403589"/>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5E1A5E4-1315-DB0F-8646-9694AD41E4A0}"/>
              </a:ext>
            </a:extLst>
          </p:cNvPr>
          <p:cNvSpPr txBox="1"/>
          <p:nvPr/>
        </p:nvSpPr>
        <p:spPr>
          <a:xfrm>
            <a:off x="1515480" y="4033303"/>
            <a:ext cx="10046970" cy="584775"/>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Crear Proyecto</a:t>
            </a:r>
          </a:p>
        </p:txBody>
      </p:sp>
      <p:pic>
        <p:nvPicPr>
          <p:cNvPr id="11" name="Imagen 10">
            <a:extLst>
              <a:ext uri="{FF2B5EF4-FFF2-40B4-BE49-F238E27FC236}">
                <a16:creationId xmlns:a16="http://schemas.microsoft.com/office/drawing/2014/main" id="{C162BDC0-E854-8F4B-EDB8-2B3929B701DA}"/>
              </a:ext>
            </a:extLst>
          </p:cNvPr>
          <p:cNvPicPr>
            <a:picLocks noChangeAspect="1"/>
          </p:cNvPicPr>
          <p:nvPr/>
        </p:nvPicPr>
        <p:blipFill>
          <a:blip r:embed="rId4"/>
          <a:stretch>
            <a:fillRect/>
          </a:stretch>
        </p:blipFill>
        <p:spPr>
          <a:xfrm>
            <a:off x="9685610" y="3379355"/>
            <a:ext cx="9130665" cy="6263773"/>
          </a:xfrm>
          <a:prstGeom prst="rect">
            <a:avLst/>
          </a:prstGeom>
        </p:spPr>
      </p:pic>
      <p:sp>
        <p:nvSpPr>
          <p:cNvPr id="21" name="Flecha: hacia abajo 20">
            <a:extLst>
              <a:ext uri="{FF2B5EF4-FFF2-40B4-BE49-F238E27FC236}">
                <a16:creationId xmlns:a16="http://schemas.microsoft.com/office/drawing/2014/main" id="{BCF0D646-B502-5B8E-D9CE-27722F21ECDC}"/>
              </a:ext>
            </a:extLst>
          </p:cNvPr>
          <p:cNvSpPr/>
          <p:nvPr/>
        </p:nvSpPr>
        <p:spPr>
          <a:xfrm rot="16200000">
            <a:off x="11303684" y="502208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CuadroTexto 21">
            <a:extLst>
              <a:ext uri="{FF2B5EF4-FFF2-40B4-BE49-F238E27FC236}">
                <a16:creationId xmlns:a16="http://schemas.microsoft.com/office/drawing/2014/main" id="{AA0897AE-5C13-117A-3D1B-54BD7A1F4F4E}"/>
              </a:ext>
            </a:extLst>
          </p:cNvPr>
          <p:cNvSpPr txBox="1"/>
          <p:nvPr/>
        </p:nvSpPr>
        <p:spPr>
          <a:xfrm>
            <a:off x="11303684" y="5687131"/>
            <a:ext cx="457200"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32" name="Google Shape;229;p17">
            <a:extLst>
              <a:ext uri="{FF2B5EF4-FFF2-40B4-BE49-F238E27FC236}">
                <a16:creationId xmlns:a16="http://schemas.microsoft.com/office/drawing/2014/main" id="{4E4647BC-B1FE-ABF8-330D-294C4554850C}"/>
              </a:ext>
            </a:extLst>
          </p:cNvPr>
          <p:cNvSpPr/>
          <p:nvPr/>
        </p:nvSpPr>
        <p:spPr>
          <a:xfrm>
            <a:off x="6318251" y="4619713"/>
            <a:ext cx="5442634" cy="652313"/>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Categories</a:t>
            </a:r>
            <a:r>
              <a:rPr lang="es-CL" sz="3600" dirty="0">
                <a:solidFill>
                  <a:srgbClr val="000000"/>
                </a:solidFill>
                <a:latin typeface="Arial" panose="020B0604020202020204" pitchFamily="34" charset="0"/>
                <a:ea typeface="Century Gothic"/>
                <a:cs typeface="Arial" panose="020B0604020202020204" pitchFamily="34" charset="0"/>
                <a:sym typeface="Century Gothic"/>
              </a:rPr>
              <a:t>: Java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with</a:t>
            </a:r>
            <a:r>
              <a:rPr lang="es-CL" sz="3600" dirty="0">
                <a:solidFill>
                  <a:srgbClr val="000000"/>
                </a:solidFill>
                <a:latin typeface="Arial" panose="020B0604020202020204" pitchFamily="34" charset="0"/>
                <a:ea typeface="Century Gothic"/>
                <a:cs typeface="Arial" panose="020B0604020202020204" pitchFamily="34" charset="0"/>
                <a:sym typeface="Century Gothic"/>
              </a:rPr>
              <a:t>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Ant</a:t>
            </a:r>
            <a:endParaRPr lang="es-CL" sz="3600" dirty="0">
              <a:latin typeface="Arial" panose="020B0604020202020204" pitchFamily="34" charset="0"/>
              <a:cs typeface="Arial" panose="020B0604020202020204" pitchFamily="34" charset="0"/>
            </a:endParaRPr>
          </a:p>
        </p:txBody>
      </p:sp>
      <p:sp>
        <p:nvSpPr>
          <p:cNvPr id="12" name="Flecha: hacia abajo 11">
            <a:extLst>
              <a:ext uri="{FF2B5EF4-FFF2-40B4-BE49-F238E27FC236}">
                <a16:creationId xmlns:a16="http://schemas.microsoft.com/office/drawing/2014/main" id="{812D5679-0CC4-4209-47D9-EFB1FBD09FEE}"/>
              </a:ext>
            </a:extLst>
          </p:cNvPr>
          <p:cNvSpPr/>
          <p:nvPr/>
        </p:nvSpPr>
        <p:spPr>
          <a:xfrm rot="16200000">
            <a:off x="8645161" y="6180451"/>
            <a:ext cx="770939" cy="13099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Flecha: hacia abajo 23">
            <a:extLst>
              <a:ext uri="{FF2B5EF4-FFF2-40B4-BE49-F238E27FC236}">
                <a16:creationId xmlns:a16="http://schemas.microsoft.com/office/drawing/2014/main" id="{78A494F6-3404-5AF8-B2B1-635E2A0302F6}"/>
              </a:ext>
            </a:extLst>
          </p:cNvPr>
          <p:cNvSpPr/>
          <p:nvPr/>
        </p:nvSpPr>
        <p:spPr>
          <a:xfrm>
            <a:off x="15767050" y="3662495"/>
            <a:ext cx="468077" cy="116973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13C682E8-EFF3-AEAC-EBF3-9B5397C91C48}"/>
              </a:ext>
            </a:extLst>
          </p:cNvPr>
          <p:cNvSpPr txBox="1"/>
          <p:nvPr/>
        </p:nvSpPr>
        <p:spPr>
          <a:xfrm>
            <a:off x="16235127" y="3985753"/>
            <a:ext cx="457200" cy="523220"/>
          </a:xfrm>
          <a:prstGeom prst="rect">
            <a:avLst/>
          </a:prstGeom>
          <a:noFill/>
          <a:ln>
            <a:solidFill>
              <a:srgbClr val="FF0000"/>
            </a:solidFill>
          </a:ln>
        </p:spPr>
        <p:txBody>
          <a:bodyPr wrap="square">
            <a:spAutoFit/>
          </a:bodyPr>
          <a:lstStyle/>
          <a:p>
            <a:r>
              <a:rPr lang="es-MX" sz="2800" b="1" dirty="0">
                <a:solidFill>
                  <a:srgbClr val="FF0000"/>
                </a:solidFill>
              </a:rPr>
              <a:t>3</a:t>
            </a:r>
          </a:p>
        </p:txBody>
      </p:sp>
      <p:sp>
        <p:nvSpPr>
          <p:cNvPr id="31" name="Google Shape;229;p17">
            <a:extLst>
              <a:ext uri="{FF2B5EF4-FFF2-40B4-BE49-F238E27FC236}">
                <a16:creationId xmlns:a16="http://schemas.microsoft.com/office/drawing/2014/main" id="{562B816A-E4DF-F7FE-6006-885C2418BF2A}"/>
              </a:ext>
            </a:extLst>
          </p:cNvPr>
          <p:cNvSpPr/>
          <p:nvPr/>
        </p:nvSpPr>
        <p:spPr>
          <a:xfrm>
            <a:off x="13252450" y="2799318"/>
            <a:ext cx="5563825"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Projects: Java Application</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a:off x="15081250" y="8190915"/>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810456F8-6560-4752-3C44-25358AD3A878}"/>
              </a:ext>
            </a:extLst>
          </p:cNvPr>
          <p:cNvSpPr txBox="1"/>
          <p:nvPr/>
        </p:nvSpPr>
        <p:spPr>
          <a:xfrm>
            <a:off x="15536938" y="8435847"/>
            <a:ext cx="457200" cy="523220"/>
          </a:xfrm>
          <a:prstGeom prst="rect">
            <a:avLst/>
          </a:prstGeom>
          <a:noFill/>
          <a:ln>
            <a:solidFill>
              <a:srgbClr val="FF0000"/>
            </a:solidFill>
          </a:ln>
        </p:spPr>
        <p:txBody>
          <a:bodyPr wrap="square">
            <a:spAutoFit/>
          </a:bodyPr>
          <a:lstStyle/>
          <a:p>
            <a:r>
              <a:rPr lang="es-MX" sz="2800" b="1" dirty="0">
                <a:solidFill>
                  <a:srgbClr val="FF0000"/>
                </a:solidFill>
              </a:rPr>
              <a:t>4</a:t>
            </a:r>
          </a:p>
        </p:txBody>
      </p:sp>
    </p:spTree>
    <p:extLst>
      <p:ext uri="{BB962C8B-B14F-4D97-AF65-F5344CB8AC3E}">
        <p14:creationId xmlns:p14="http://schemas.microsoft.com/office/powerpoint/2010/main" val="228169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781F73-4807-C51A-B8AE-ECC3B0950A0C}"/>
              </a:ext>
            </a:extLst>
          </p:cNvPr>
          <p:cNvPicPr>
            <a:picLocks noChangeAspect="1"/>
          </p:cNvPicPr>
          <p:nvPr/>
        </p:nvPicPr>
        <p:blipFill>
          <a:blip r:embed="rId2"/>
          <a:stretch>
            <a:fillRect/>
          </a:stretch>
        </p:blipFill>
        <p:spPr>
          <a:xfrm>
            <a:off x="3461785" y="2343579"/>
            <a:ext cx="13180530" cy="7590167"/>
          </a:xfrm>
          <a:prstGeom prst="rect">
            <a:avLst/>
          </a:prstGeom>
        </p:spPr>
      </p:pic>
      <p:sp>
        <p:nvSpPr>
          <p:cNvPr id="20" name="CuadroTexto 19">
            <a:extLst>
              <a:ext uri="{FF2B5EF4-FFF2-40B4-BE49-F238E27FC236}">
                <a16:creationId xmlns:a16="http://schemas.microsoft.com/office/drawing/2014/main" id="{01C59F78-B9E7-3A56-0535-DB9AD3AFAAA4}"/>
              </a:ext>
            </a:extLst>
          </p:cNvPr>
          <p:cNvSpPr txBox="1"/>
          <p:nvPr/>
        </p:nvSpPr>
        <p:spPr>
          <a:xfrm>
            <a:off x="10522414" y="2841156"/>
            <a:ext cx="457200" cy="523220"/>
          </a:xfrm>
          <a:prstGeom prst="rect">
            <a:avLst/>
          </a:prstGeom>
          <a:noFill/>
          <a:ln>
            <a:solidFill>
              <a:srgbClr val="FF0000"/>
            </a:solidFill>
          </a:ln>
        </p:spPr>
        <p:txBody>
          <a:bodyPr wrap="square">
            <a:spAutoFit/>
          </a:bodyPr>
          <a:lstStyle/>
          <a:p>
            <a:r>
              <a:rPr lang="es-MX" sz="2800" b="1" dirty="0">
                <a:solidFill>
                  <a:srgbClr val="FF0000"/>
                </a:solidFill>
              </a:rPr>
              <a:t>1</a:t>
            </a:r>
          </a:p>
        </p:txBody>
      </p:sp>
      <p:sp>
        <p:nvSpPr>
          <p:cNvPr id="13" name="Flecha: hacia abajo 12">
            <a:extLst>
              <a:ext uri="{FF2B5EF4-FFF2-40B4-BE49-F238E27FC236}">
                <a16:creationId xmlns:a16="http://schemas.microsoft.com/office/drawing/2014/main" id="{722B0FC7-751F-5E23-9763-993273E96D88}"/>
              </a:ext>
            </a:extLst>
          </p:cNvPr>
          <p:cNvSpPr/>
          <p:nvPr/>
        </p:nvSpPr>
        <p:spPr>
          <a:xfrm rot="5400000">
            <a:off x="10365923" y="3058632"/>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13355098" y="5468975"/>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Ubicación Proyecto</a:t>
            </a:r>
            <a:endParaRPr lang="es-CL" sz="3600" dirty="0">
              <a:latin typeface="Arial" panose="020B0604020202020204" pitchFamily="34" charset="0"/>
              <a:cs typeface="Arial" panose="020B0604020202020204" pitchFamily="34" charset="0"/>
            </a:endParaRPr>
          </a:p>
        </p:txBody>
      </p:sp>
      <p:sp>
        <p:nvSpPr>
          <p:cNvPr id="21" name="Flecha: hacia abajo 20">
            <a:extLst>
              <a:ext uri="{FF2B5EF4-FFF2-40B4-BE49-F238E27FC236}">
                <a16:creationId xmlns:a16="http://schemas.microsoft.com/office/drawing/2014/main" id="{BCF0D646-B502-5B8E-D9CE-27722F21ECDC}"/>
              </a:ext>
            </a:extLst>
          </p:cNvPr>
          <p:cNvSpPr/>
          <p:nvPr/>
        </p:nvSpPr>
        <p:spPr>
          <a:xfrm rot="10800000">
            <a:off x="15825742" y="4297517"/>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CuadroTexto 21">
            <a:extLst>
              <a:ext uri="{FF2B5EF4-FFF2-40B4-BE49-F238E27FC236}">
                <a16:creationId xmlns:a16="http://schemas.microsoft.com/office/drawing/2014/main" id="{AA0897AE-5C13-117A-3D1B-54BD7A1F4F4E}"/>
              </a:ext>
            </a:extLst>
          </p:cNvPr>
          <p:cNvSpPr txBox="1"/>
          <p:nvPr/>
        </p:nvSpPr>
        <p:spPr>
          <a:xfrm>
            <a:off x="15368542" y="4804060"/>
            <a:ext cx="457200"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31" name="Google Shape;229;p17">
            <a:extLst>
              <a:ext uri="{FF2B5EF4-FFF2-40B4-BE49-F238E27FC236}">
                <a16:creationId xmlns:a16="http://schemas.microsoft.com/office/drawing/2014/main" id="{562B816A-E4DF-F7FE-6006-885C2418BF2A}"/>
              </a:ext>
            </a:extLst>
          </p:cNvPr>
          <p:cNvSpPr/>
          <p:nvPr/>
        </p:nvSpPr>
        <p:spPr>
          <a:xfrm>
            <a:off x="11250074" y="3179704"/>
            <a:ext cx="4001212"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Nombre Proyecto</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5830641" y="650152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13C682E8-EFF3-AEAC-EBF3-9B5397C91C48}"/>
              </a:ext>
            </a:extLst>
          </p:cNvPr>
          <p:cNvSpPr txBox="1"/>
          <p:nvPr/>
        </p:nvSpPr>
        <p:spPr>
          <a:xfrm>
            <a:off x="5830641" y="6284048"/>
            <a:ext cx="457200" cy="523220"/>
          </a:xfrm>
          <a:prstGeom prst="rect">
            <a:avLst/>
          </a:prstGeom>
          <a:noFill/>
          <a:ln>
            <a:solidFill>
              <a:srgbClr val="FF0000"/>
            </a:solidFill>
          </a:ln>
        </p:spPr>
        <p:txBody>
          <a:bodyPr wrap="square">
            <a:spAutoFit/>
          </a:bodyPr>
          <a:lstStyle/>
          <a:p>
            <a:r>
              <a:rPr lang="es-MX" sz="2800" b="1" dirty="0">
                <a:solidFill>
                  <a:srgbClr val="FF0000"/>
                </a:solidFill>
              </a:rPr>
              <a:t>3</a:t>
            </a:r>
          </a:p>
        </p:txBody>
      </p:sp>
      <p:sp>
        <p:nvSpPr>
          <p:cNvPr id="32" name="Google Shape;229;p17">
            <a:extLst>
              <a:ext uri="{FF2B5EF4-FFF2-40B4-BE49-F238E27FC236}">
                <a16:creationId xmlns:a16="http://schemas.microsoft.com/office/drawing/2014/main" id="{4E4647BC-B1FE-ABF8-330D-294C4554850C}"/>
              </a:ext>
            </a:extLst>
          </p:cNvPr>
          <p:cNvSpPr/>
          <p:nvPr/>
        </p:nvSpPr>
        <p:spPr>
          <a:xfrm>
            <a:off x="912456" y="6543145"/>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Crear Clase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Main</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a:off x="13355098" y="8069652"/>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810456F8-6560-4752-3C44-25358AD3A878}"/>
              </a:ext>
            </a:extLst>
          </p:cNvPr>
          <p:cNvSpPr txBox="1"/>
          <p:nvPr/>
        </p:nvSpPr>
        <p:spPr>
          <a:xfrm>
            <a:off x="13888498" y="8314584"/>
            <a:ext cx="457200" cy="523220"/>
          </a:xfrm>
          <a:prstGeom prst="rect">
            <a:avLst/>
          </a:prstGeom>
          <a:noFill/>
          <a:ln>
            <a:solidFill>
              <a:srgbClr val="FF0000"/>
            </a:solidFill>
          </a:ln>
        </p:spPr>
        <p:txBody>
          <a:bodyPr wrap="square">
            <a:spAutoFit/>
          </a:bodyPr>
          <a:lstStyle/>
          <a:p>
            <a:r>
              <a:rPr lang="es-MX" sz="2800" b="1" dirty="0">
                <a:solidFill>
                  <a:srgbClr val="FF0000"/>
                </a:solidFill>
              </a:rPr>
              <a:t>4</a:t>
            </a:r>
          </a:p>
        </p:txBody>
      </p:sp>
    </p:spTree>
    <p:extLst>
      <p:ext uri="{BB962C8B-B14F-4D97-AF65-F5344CB8AC3E}">
        <p14:creationId xmlns:p14="http://schemas.microsoft.com/office/powerpoint/2010/main" val="943529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4" name="Imagen 33">
            <a:extLst>
              <a:ext uri="{FF2B5EF4-FFF2-40B4-BE49-F238E27FC236}">
                <a16:creationId xmlns:a16="http://schemas.microsoft.com/office/drawing/2014/main" id="{C47F0E9C-01E4-1A45-4C09-33B7138DC305}"/>
              </a:ext>
            </a:extLst>
          </p:cNvPr>
          <p:cNvPicPr>
            <a:picLocks noChangeAspect="1"/>
          </p:cNvPicPr>
          <p:nvPr/>
        </p:nvPicPr>
        <p:blipFill>
          <a:blip r:embed="rId2"/>
          <a:stretch>
            <a:fillRect/>
          </a:stretch>
        </p:blipFill>
        <p:spPr>
          <a:xfrm>
            <a:off x="1517650" y="2857114"/>
            <a:ext cx="12836399" cy="6920575"/>
          </a:xfrm>
          <a:prstGeom prst="rect">
            <a:avLst/>
          </a:prstGeom>
        </p:spPr>
      </p:pic>
      <p:sp>
        <p:nvSpPr>
          <p:cNvPr id="26" name="Flecha: hacia abajo 25">
            <a:extLst>
              <a:ext uri="{FF2B5EF4-FFF2-40B4-BE49-F238E27FC236}">
                <a16:creationId xmlns:a16="http://schemas.microsoft.com/office/drawing/2014/main" id="{620F7368-F6DF-F28F-BB7F-2CF0B8BA137D}"/>
              </a:ext>
            </a:extLst>
          </p:cNvPr>
          <p:cNvSpPr/>
          <p:nvPr/>
        </p:nvSpPr>
        <p:spPr>
          <a:xfrm rot="5400000">
            <a:off x="7861214" y="5295996"/>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hacia abajo 12">
            <a:extLst>
              <a:ext uri="{FF2B5EF4-FFF2-40B4-BE49-F238E27FC236}">
                <a16:creationId xmlns:a16="http://schemas.microsoft.com/office/drawing/2014/main" id="{722B0FC7-751F-5E23-9763-993273E96D88}"/>
              </a:ext>
            </a:extLst>
          </p:cNvPr>
          <p:cNvSpPr/>
          <p:nvPr/>
        </p:nvSpPr>
        <p:spPr>
          <a:xfrm>
            <a:off x="6388369" y="470360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8741594" y="5331219"/>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Nombre de la Clase</a:t>
            </a:r>
            <a:endParaRPr lang="es-CL" sz="3600" dirty="0">
              <a:latin typeface="Arial" panose="020B0604020202020204" pitchFamily="34" charset="0"/>
              <a:cs typeface="Arial" panose="020B0604020202020204" pitchFamily="34" charset="0"/>
            </a:endParaRPr>
          </a:p>
        </p:txBody>
      </p:sp>
      <p:sp>
        <p:nvSpPr>
          <p:cNvPr id="31" name="Google Shape;229;p17">
            <a:extLst>
              <a:ext uri="{FF2B5EF4-FFF2-40B4-BE49-F238E27FC236}">
                <a16:creationId xmlns:a16="http://schemas.microsoft.com/office/drawing/2014/main" id="{562B816A-E4DF-F7FE-6006-885C2418BF2A}"/>
              </a:ext>
            </a:extLst>
          </p:cNvPr>
          <p:cNvSpPr/>
          <p:nvPr/>
        </p:nvSpPr>
        <p:spPr>
          <a:xfrm>
            <a:off x="5822014" y="3818547"/>
            <a:ext cx="1980741"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Clase</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5086871" y="5329931"/>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Google Shape;229;p17">
            <a:extLst>
              <a:ext uri="{FF2B5EF4-FFF2-40B4-BE49-F238E27FC236}">
                <a16:creationId xmlns:a16="http://schemas.microsoft.com/office/drawing/2014/main" id="{4E4647BC-B1FE-ABF8-330D-294C4554850C}"/>
              </a:ext>
            </a:extLst>
          </p:cNvPr>
          <p:cNvSpPr/>
          <p:nvPr/>
        </p:nvSpPr>
        <p:spPr>
          <a:xfrm>
            <a:off x="363065" y="4883736"/>
            <a:ext cx="525851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Declaración de la clase</a:t>
            </a:r>
            <a:endParaRPr lang="es-CL" sz="3600" dirty="0">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64356" y="1865005"/>
            <a:ext cx="10046970" cy="584775"/>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Proyecto Creado</a:t>
            </a:r>
          </a:p>
        </p:txBody>
      </p:sp>
      <p:sp>
        <p:nvSpPr>
          <p:cNvPr id="36" name="CuadroTexto 35">
            <a:extLst>
              <a:ext uri="{FF2B5EF4-FFF2-40B4-BE49-F238E27FC236}">
                <a16:creationId xmlns:a16="http://schemas.microsoft.com/office/drawing/2014/main" id="{D49E8403-BD01-1C4B-5E84-1688B6D3E43E}"/>
              </a:ext>
            </a:extLst>
          </p:cNvPr>
          <p:cNvSpPr txBox="1"/>
          <p:nvPr/>
        </p:nvSpPr>
        <p:spPr>
          <a:xfrm>
            <a:off x="14661736" y="3925428"/>
            <a:ext cx="4579542" cy="3582519"/>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crea el proyecto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Pizzeria</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con el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package</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pizzeria</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y dentro de él, la clase Pizzeria.java, donde se escribirá el código. </a:t>
            </a:r>
            <a:endParaRPr lang="es-MX" sz="3600" dirty="0">
              <a:latin typeface="Arial" panose="020B0604020202020204" pitchFamily="34" charset="0"/>
              <a:cs typeface="Arial" panose="020B0604020202020204" pitchFamily="34" charset="0"/>
            </a:endParaRPr>
          </a:p>
        </p:txBody>
      </p:sp>
      <p:pic>
        <p:nvPicPr>
          <p:cNvPr id="37" name="Google Shape;255;p20">
            <a:extLst>
              <a:ext uri="{FF2B5EF4-FFF2-40B4-BE49-F238E27FC236}">
                <a16:creationId xmlns:a16="http://schemas.microsoft.com/office/drawing/2014/main" id="{E40D7B51-F592-9F0D-4546-0BB815A51C55}"/>
              </a:ext>
            </a:extLst>
          </p:cNvPr>
          <p:cNvPicPr preferRelativeResize="0"/>
          <p:nvPr/>
        </p:nvPicPr>
        <p:blipFill rotWithShape="1">
          <a:blip r:embed="rId3">
            <a:alphaModFix/>
          </a:blip>
          <a:srcRect/>
          <a:stretch/>
        </p:blipFill>
        <p:spPr>
          <a:xfrm>
            <a:off x="16635802" y="4439208"/>
            <a:ext cx="731448" cy="605868"/>
          </a:xfrm>
          <a:prstGeom prst="rect">
            <a:avLst/>
          </a:prstGeom>
          <a:noFill/>
          <a:ln>
            <a:noFill/>
          </a:ln>
        </p:spPr>
      </p:pic>
      <p:pic>
        <p:nvPicPr>
          <p:cNvPr id="38" name="Google Shape;256;p20">
            <a:extLst>
              <a:ext uri="{FF2B5EF4-FFF2-40B4-BE49-F238E27FC236}">
                <a16:creationId xmlns:a16="http://schemas.microsoft.com/office/drawing/2014/main" id="{9C3678C8-826E-D51B-0935-66F55C56DBB8}"/>
              </a:ext>
            </a:extLst>
          </p:cNvPr>
          <p:cNvPicPr preferRelativeResize="0"/>
          <p:nvPr/>
        </p:nvPicPr>
        <p:blipFill rotWithShape="1">
          <a:blip r:embed="rId4">
            <a:alphaModFix/>
          </a:blip>
          <a:srcRect/>
          <a:stretch/>
        </p:blipFill>
        <p:spPr>
          <a:xfrm>
            <a:off x="16684487" y="5099483"/>
            <a:ext cx="682763" cy="457201"/>
          </a:xfrm>
          <a:prstGeom prst="rect">
            <a:avLst/>
          </a:prstGeom>
          <a:noFill/>
          <a:ln>
            <a:noFill/>
          </a:ln>
        </p:spPr>
      </p:pic>
    </p:spTree>
    <p:extLst>
      <p:ext uri="{BB962C8B-B14F-4D97-AF65-F5344CB8AC3E}">
        <p14:creationId xmlns:p14="http://schemas.microsoft.com/office/powerpoint/2010/main" val="346125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2031325"/>
          </a:xfrm>
        </p:spPr>
        <p:txBody>
          <a:bodyPr/>
          <a:lstStyle/>
          <a:p>
            <a:pPr algn="r"/>
            <a:r>
              <a:rPr lang="es-CL" sz="6600" dirty="0"/>
              <a:t>RECORDANDO CLASES Y OBJETOS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83406" y="1735548"/>
            <a:ext cx="17245894" cy="590931"/>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MX" sz="3600" dirty="0">
                <a:solidFill>
                  <a:srgbClr val="222222"/>
                </a:solidFill>
                <a:latin typeface="Arial" panose="020B0604020202020204" pitchFamily="34" charset="0"/>
                <a:cs typeface="Arial" panose="020B0604020202020204" pitchFamily="34" charset="0"/>
              </a:rPr>
              <a:t>Escribamos el código de impresión de un mensaje:</a:t>
            </a:r>
            <a:endParaRPr lang="es-MX" sz="3600" b="1" i="1" dirty="0">
              <a:solidFill>
                <a:srgbClr val="222222"/>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528C7043-5F2E-1BA8-8DD9-62983B18D333}"/>
              </a:ext>
            </a:extLst>
          </p:cNvPr>
          <p:cNvPicPr>
            <a:picLocks noChangeAspect="1"/>
          </p:cNvPicPr>
          <p:nvPr/>
        </p:nvPicPr>
        <p:blipFill>
          <a:blip r:embed="rId2"/>
          <a:stretch>
            <a:fillRect/>
          </a:stretch>
        </p:blipFill>
        <p:spPr>
          <a:xfrm>
            <a:off x="1441450" y="2299385"/>
            <a:ext cx="10761058" cy="6365195"/>
          </a:xfrm>
          <a:prstGeom prst="rect">
            <a:avLst/>
          </a:prstGeom>
        </p:spPr>
      </p:pic>
      <p:sp>
        <p:nvSpPr>
          <p:cNvPr id="32" name="Google Shape;229;p17">
            <a:extLst>
              <a:ext uri="{FF2B5EF4-FFF2-40B4-BE49-F238E27FC236}">
                <a16:creationId xmlns:a16="http://schemas.microsoft.com/office/drawing/2014/main" id="{4E4647BC-B1FE-ABF8-330D-294C4554850C}"/>
              </a:ext>
            </a:extLst>
          </p:cNvPr>
          <p:cNvSpPr/>
          <p:nvPr/>
        </p:nvSpPr>
        <p:spPr>
          <a:xfrm>
            <a:off x="33914" y="6416674"/>
            <a:ext cx="2460883" cy="1181066"/>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Imprime mensaje</a:t>
            </a:r>
            <a:endParaRPr lang="es-CL" sz="3600" dirty="0">
              <a:latin typeface="Arial" panose="020B0604020202020204" pitchFamily="34" charset="0"/>
              <a:cs typeface="Arial" panose="020B0604020202020204" pitchFamily="34" charset="0"/>
            </a:endParaRPr>
          </a:p>
        </p:txBody>
      </p:sp>
      <p:sp>
        <p:nvSpPr>
          <p:cNvPr id="13" name="Flecha: hacia abajo 12">
            <a:extLst>
              <a:ext uri="{FF2B5EF4-FFF2-40B4-BE49-F238E27FC236}">
                <a16:creationId xmlns:a16="http://schemas.microsoft.com/office/drawing/2014/main" id="{722B0FC7-751F-5E23-9763-993273E96D88}"/>
              </a:ext>
            </a:extLst>
          </p:cNvPr>
          <p:cNvSpPr/>
          <p:nvPr/>
        </p:nvSpPr>
        <p:spPr>
          <a:xfrm rot="5400000">
            <a:off x="3022132" y="7540987"/>
            <a:ext cx="267186" cy="11425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Google Shape;229;p17">
            <a:extLst>
              <a:ext uri="{FF2B5EF4-FFF2-40B4-BE49-F238E27FC236}">
                <a16:creationId xmlns:a16="http://schemas.microsoft.com/office/drawing/2014/main" id="{562B816A-E4DF-F7FE-6006-885C2418BF2A}"/>
              </a:ext>
            </a:extLst>
          </p:cNvPr>
          <p:cNvSpPr/>
          <p:nvPr/>
        </p:nvSpPr>
        <p:spPr>
          <a:xfrm>
            <a:off x="3746050" y="7864475"/>
            <a:ext cx="2895600"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Fin de Clase</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2312194" y="7417335"/>
            <a:ext cx="185996" cy="70828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5537180" y="5527797"/>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Inicio de Clase</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rot="5400000">
            <a:off x="4673735" y="5395810"/>
            <a:ext cx="309336" cy="113510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9343F641-78AE-51B3-A9A2-7145A8FF4406}"/>
              </a:ext>
            </a:extLst>
          </p:cNvPr>
          <p:cNvSpPr txBox="1"/>
          <p:nvPr/>
        </p:nvSpPr>
        <p:spPr>
          <a:xfrm>
            <a:off x="1264355" y="8778774"/>
            <a:ext cx="17245894" cy="590931"/>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MX" sz="3600" dirty="0">
                <a:solidFill>
                  <a:srgbClr val="222222"/>
                </a:solidFill>
                <a:latin typeface="Arial" panose="020B0604020202020204" pitchFamily="34" charset="0"/>
                <a:cs typeface="Arial" panose="020B0604020202020204" pitchFamily="34" charset="0"/>
              </a:rPr>
              <a:t>El código imprime un mensaje por consola al ejecutar el programa </a:t>
            </a:r>
            <a:endParaRPr lang="es-MX" sz="3600" b="1" i="1" dirty="0">
              <a:solidFill>
                <a:srgbClr val="222222"/>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505CC134-DF7D-B221-5E4B-B66C5D773BED}"/>
              </a:ext>
            </a:extLst>
          </p:cNvPr>
          <p:cNvPicPr>
            <a:picLocks noChangeAspect="1"/>
          </p:cNvPicPr>
          <p:nvPr/>
        </p:nvPicPr>
        <p:blipFill>
          <a:blip r:embed="rId3"/>
          <a:stretch>
            <a:fillRect/>
          </a:stretch>
        </p:blipFill>
        <p:spPr>
          <a:xfrm>
            <a:off x="4519149" y="9341481"/>
            <a:ext cx="5570102" cy="1719343"/>
          </a:xfrm>
          <a:prstGeom prst="rect">
            <a:avLst/>
          </a:prstGeom>
        </p:spPr>
      </p:pic>
      <p:pic>
        <p:nvPicPr>
          <p:cNvPr id="11" name="Google Shape;268;p21">
            <a:extLst>
              <a:ext uri="{FF2B5EF4-FFF2-40B4-BE49-F238E27FC236}">
                <a16:creationId xmlns:a16="http://schemas.microsoft.com/office/drawing/2014/main" id="{58A8D2C7-1891-060C-437B-4A6EF171327C}"/>
              </a:ext>
            </a:extLst>
          </p:cNvPr>
          <p:cNvPicPr preferRelativeResize="0"/>
          <p:nvPr/>
        </p:nvPicPr>
        <p:blipFill rotWithShape="1">
          <a:blip r:embed="rId4">
            <a:alphaModFix/>
          </a:blip>
          <a:srcRect/>
          <a:stretch/>
        </p:blipFill>
        <p:spPr>
          <a:xfrm>
            <a:off x="14928850" y="8750551"/>
            <a:ext cx="856008" cy="590930"/>
          </a:xfrm>
          <a:prstGeom prst="rect">
            <a:avLst/>
          </a:prstGeom>
          <a:noFill/>
          <a:ln>
            <a:noFill/>
          </a:ln>
        </p:spPr>
      </p:pic>
      <p:sp>
        <p:nvSpPr>
          <p:cNvPr id="12" name="Google Shape;229;p17">
            <a:extLst>
              <a:ext uri="{FF2B5EF4-FFF2-40B4-BE49-F238E27FC236}">
                <a16:creationId xmlns:a16="http://schemas.microsoft.com/office/drawing/2014/main" id="{1B2B983F-B32E-A95A-D3B4-92E018E81A30}"/>
              </a:ext>
            </a:extLst>
          </p:cNvPr>
          <p:cNvSpPr/>
          <p:nvPr/>
        </p:nvSpPr>
        <p:spPr>
          <a:xfrm>
            <a:off x="13600271" y="2727416"/>
            <a:ext cx="4369173" cy="4951062"/>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1" i="1" dirty="0">
                <a:solidFill>
                  <a:srgbClr val="000000"/>
                </a:solidFill>
                <a:latin typeface="Arial" panose="020B0604020202020204" pitchFamily="34" charset="0"/>
                <a:ea typeface="Century Gothic"/>
                <a:cs typeface="Arial" panose="020B0604020202020204" pitchFamily="34" charset="0"/>
                <a:sym typeface="Century Gothic"/>
              </a:rPr>
              <a:t>Cuerpo de la clase</a:t>
            </a:r>
          </a:p>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cs typeface="Arial" panose="020B0604020202020204" pitchFamily="34" charset="0"/>
                <a:sym typeface="Century Gothic"/>
              </a:rPr>
              <a:t>La llave izquierda { comienza el cuerpo de la clase. Su correspondiente llave derecha } debe terminar la declaración de la clase</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21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83406" y="1735548"/>
            <a:ext cx="17245894" cy="2970044"/>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Insertamos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comentarios</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para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documentar los programas</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y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mejorar su legibilidad</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compilador de Java ignora los comentarios cuando el programa se ejecuta. </a:t>
            </a:r>
          </a:p>
          <a:p>
            <a:pPr marL="50800" marR="0" lvl="0" indent="0" algn="just" rtl="0">
              <a:lnSpc>
                <a:spcPct val="90000"/>
              </a:lnSpc>
              <a:spcBef>
                <a:spcPts val="1000"/>
              </a:spcBef>
              <a:spcAft>
                <a:spcPts val="0"/>
              </a:spcAft>
              <a:buClr>
                <a:srgbClr val="DE3075"/>
              </a:buClr>
              <a:buSzPts val="2800"/>
              <a:buFont typeface="Franklin Gothic"/>
              <a:buNone/>
            </a:pPr>
            <a:r>
              <a:rPr lang="es-MX" sz="3600" b="1" i="0" u="none" strike="noStrike" cap="none" dirty="0">
                <a:solidFill>
                  <a:schemeClr val="accent5">
                    <a:lumMod val="75000"/>
                  </a:schemeClr>
                </a:solidFill>
                <a:latin typeface="Arial" panose="020B0604020202020204" pitchFamily="34" charset="0"/>
                <a:ea typeface="Calibri"/>
                <a:cs typeface="Arial" panose="020B0604020202020204" pitchFamily="34" charset="0"/>
                <a:sym typeface="Calibri"/>
              </a:rPr>
              <a:t>Existen tres tipos:</a:t>
            </a:r>
            <a:endParaRPr lang="es-MX" sz="3600" b="1" dirty="0">
              <a:solidFill>
                <a:schemeClr val="accent5">
                  <a:lumMod val="75000"/>
                </a:schemeClr>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pic>
        <p:nvPicPr>
          <p:cNvPr id="3" name="Google Shape;279;p22">
            <a:extLst>
              <a:ext uri="{FF2B5EF4-FFF2-40B4-BE49-F238E27FC236}">
                <a16:creationId xmlns:a16="http://schemas.microsoft.com/office/drawing/2014/main" id="{DAB39703-651F-84B1-289F-1E6228ED6296}"/>
              </a:ext>
            </a:extLst>
          </p:cNvPr>
          <p:cNvPicPr preferRelativeResize="0"/>
          <p:nvPr/>
        </p:nvPicPr>
        <p:blipFill rotWithShape="1">
          <a:blip r:embed="rId2">
            <a:alphaModFix/>
          </a:blip>
          <a:srcRect/>
          <a:stretch/>
        </p:blipFill>
        <p:spPr>
          <a:xfrm>
            <a:off x="2965450" y="4054475"/>
            <a:ext cx="14173200" cy="4324108"/>
          </a:xfrm>
          <a:prstGeom prst="rect">
            <a:avLst/>
          </a:prstGeom>
          <a:noFill/>
          <a:ln>
            <a:noFill/>
          </a:ln>
        </p:spPr>
      </p:pic>
      <p:sp>
        <p:nvSpPr>
          <p:cNvPr id="6" name="CuadroTexto 5">
            <a:extLst>
              <a:ext uri="{FF2B5EF4-FFF2-40B4-BE49-F238E27FC236}">
                <a16:creationId xmlns:a16="http://schemas.microsoft.com/office/drawing/2014/main" id="{07F47231-D853-71DD-CFDF-0A1F0261C184}"/>
              </a:ext>
            </a:extLst>
          </p:cNvPr>
          <p:cNvSpPr txBox="1"/>
          <p:nvPr/>
        </p:nvSpPr>
        <p:spPr>
          <a:xfrm>
            <a:off x="1283406" y="8466319"/>
            <a:ext cx="17245894" cy="2214965"/>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Javadoc</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prepara la documentación de su programa, en formato HTML, es decir, todo lo que esté en este tipo de comentario, aparecerá en la documentación. Los comentarios de 1 y varias líneas, son internas para el programador.</a:t>
            </a:r>
            <a:endParaRPr lang="es-CL" sz="3600" dirty="0">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75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82F6FD6-1C73-614C-9E43-C2B06CB79187}"/>
              </a:ext>
            </a:extLst>
          </p:cNvPr>
          <p:cNvSpPr txBox="1">
            <a:spLocks/>
          </p:cNvSpPr>
          <p:nvPr/>
        </p:nvSpPr>
        <p:spPr>
          <a:xfrm>
            <a:off x="4718050" y="4177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
        <p:nvSpPr>
          <p:cNvPr id="6" name="Título 1">
            <a:extLst>
              <a:ext uri="{FF2B5EF4-FFF2-40B4-BE49-F238E27FC236}">
                <a16:creationId xmlns:a16="http://schemas.microsoft.com/office/drawing/2014/main" id="{D85EFAEF-A11B-A149-9B79-BE1A1D0330C0}"/>
              </a:ext>
            </a:extLst>
          </p:cNvPr>
          <p:cNvSpPr>
            <a:spLocks noGrp="1"/>
          </p:cNvSpPr>
          <p:nvPr>
            <p:ph type="title"/>
          </p:nvPr>
        </p:nvSpPr>
        <p:spPr>
          <a:xfrm>
            <a:off x="4794250" y="5349875"/>
            <a:ext cx="9020022" cy="1015663"/>
          </a:xfrm>
        </p:spPr>
        <p:txBody>
          <a:bodyPr/>
          <a:lstStyle/>
          <a:p>
            <a:pPr algn="l"/>
            <a:r>
              <a:rPr lang="es-CL" sz="6600" dirty="0"/>
              <a:t>CONVENCIONES</a:t>
            </a:r>
          </a:p>
        </p:txBody>
      </p:sp>
    </p:spTree>
    <p:extLst>
      <p:ext uri="{BB962C8B-B14F-4D97-AF65-F5344CB8AC3E}">
        <p14:creationId xmlns:p14="http://schemas.microsoft.com/office/powerpoint/2010/main" val="9797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La convención de nombres es un </a:t>
            </a:r>
            <a:r>
              <a:rPr lang="es-CL" sz="3600" b="1" dirty="0">
                <a:solidFill>
                  <a:srgbClr val="222222"/>
                </a:solidFill>
                <a:latin typeface="Arial" panose="020B0604020202020204" pitchFamily="34" charset="0"/>
                <a:ea typeface="Calibri"/>
                <a:cs typeface="Arial" panose="020B0604020202020204" pitchFamily="34" charset="0"/>
                <a:sym typeface="Calibri"/>
              </a:rPr>
              <a:t>conjunto de normas y reglas </a:t>
            </a:r>
            <a:r>
              <a:rPr lang="es-CL" sz="3600" dirty="0">
                <a:solidFill>
                  <a:srgbClr val="222222"/>
                </a:solidFill>
                <a:latin typeface="Arial" panose="020B0604020202020204" pitchFamily="34" charset="0"/>
                <a:ea typeface="Calibri"/>
                <a:cs typeface="Arial" panose="020B0604020202020204" pitchFamily="34" charset="0"/>
                <a:sym typeface="Calibri"/>
              </a:rPr>
              <a:t>para la escritura de nombres, que facilitan y hacen más comprensible su lectura.</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CL"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818990"/>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Clase</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Todos los nombres de clases comienzan con mayúscula y la primera letra de cada palabra interna en el nombre de la clase, debe ir en mayúscula, </a:t>
            </a:r>
          </a:p>
          <a:p>
            <a:pPr lvl="1" algn="just" rtl="0">
              <a:lnSpc>
                <a:spcPct val="100000"/>
              </a:lnSpc>
              <a:spcBef>
                <a:spcPts val="480"/>
              </a:spcBef>
              <a:spcAft>
                <a:spcPts val="0"/>
              </a:spcAft>
              <a:buClr>
                <a:srgbClr val="222222"/>
              </a:buClr>
              <a:buSzPts val="2400"/>
            </a:pPr>
            <a:r>
              <a:rPr lang="es-CL" sz="3600" b="1"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ClienteNacional.</a:t>
            </a:r>
          </a:p>
          <a:p>
            <a:pPr marL="457200" lvl="1" indent="0" algn="just" rtl="0">
              <a:lnSpc>
                <a:spcPct val="100000"/>
              </a:lnSpc>
              <a:spcBef>
                <a:spcPts val="480"/>
              </a:spcBef>
              <a:spcAft>
                <a:spcPts val="0"/>
              </a:spcAft>
              <a:buClr>
                <a:srgbClr val="222222"/>
              </a:buClr>
              <a:buSzPts val="2400"/>
              <a:buNone/>
            </a:pP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Las clases representan “cosas” y no “acciones”, por tal motivo hay que evitar verbos como nombre de clase.</a:t>
            </a:r>
          </a:p>
          <a:p>
            <a:pPr marL="457200" lvl="1" indent="0" algn="just" rtl="0">
              <a:lnSpc>
                <a:spcPct val="100000"/>
              </a:lnSpc>
              <a:spcBef>
                <a:spcPts val="480"/>
              </a:spcBef>
              <a:spcAft>
                <a:spcPts val="0"/>
              </a:spcAft>
              <a:buClr>
                <a:srgbClr val="222222"/>
              </a:buClr>
              <a:buSzPts val="2400"/>
              <a:buNone/>
            </a:pP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El nombre de la clase debe estar en singular y ser un sustantivo.</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87;p23">
            <a:extLst>
              <a:ext uri="{FF2B5EF4-FFF2-40B4-BE49-F238E27FC236}">
                <a16:creationId xmlns:a16="http://schemas.microsoft.com/office/drawing/2014/main" id="{8FFFFCA3-2A25-0594-FE21-9EB370E4366D}"/>
              </a:ext>
            </a:extLst>
          </p:cNvPr>
          <p:cNvPicPr preferRelativeResize="0"/>
          <p:nvPr/>
        </p:nvPicPr>
        <p:blipFill rotWithShape="1">
          <a:blip r:embed="rId2">
            <a:alphaModFix/>
          </a:blip>
          <a:srcRect/>
          <a:stretch/>
        </p:blipFill>
        <p:spPr>
          <a:xfrm>
            <a:off x="14319250" y="2835275"/>
            <a:ext cx="3661759" cy="2341288"/>
          </a:xfrm>
          <a:prstGeom prst="rect">
            <a:avLst/>
          </a:prstGeom>
          <a:noFill/>
          <a:ln>
            <a:noFill/>
          </a:ln>
        </p:spPr>
      </p:pic>
    </p:spTree>
    <p:extLst>
      <p:ext uri="{BB962C8B-B14F-4D97-AF65-F5344CB8AC3E}">
        <p14:creationId xmlns:p14="http://schemas.microsoft.com/office/powerpoint/2010/main" val="40876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Métodos</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Los métodos deberían ser verbos, ya que describen una acción.</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Empiezan con minúscula y la primera letra de cada palabra interna del método debe ir en mayúscula.  </a:t>
            </a: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dirty="0" err="1">
                <a:solidFill>
                  <a:srgbClr val="222222"/>
                </a:solidFill>
                <a:latin typeface="Arial" panose="020B0604020202020204" pitchFamily="34" charset="0"/>
                <a:ea typeface="Calibri"/>
                <a:cs typeface="Arial" panose="020B0604020202020204" pitchFamily="34" charset="0"/>
                <a:sym typeface="Calibri"/>
              </a:rPr>
              <a:t>calcularTotalVenta</a:t>
            </a:r>
            <a:r>
              <a:rPr lang="es-CL" sz="3600"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222222"/>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Variables</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Los nombres de atributos empiezan con minúscula y la primera letra de cada palabra interna del atributo debe ir en </a:t>
            </a:r>
            <a:r>
              <a:rPr lang="es-CL" sz="3600" dirty="0" err="1">
                <a:solidFill>
                  <a:srgbClr val="222222"/>
                </a:solidFill>
                <a:latin typeface="Arial" panose="020B0604020202020204" pitchFamily="34" charset="0"/>
                <a:ea typeface="Calibri"/>
                <a:cs typeface="Arial" panose="020B0604020202020204" pitchFamily="34" charset="0"/>
                <a:sym typeface="Calibri"/>
              </a:rPr>
              <a:t>mayúscula</a:t>
            </a:r>
            <a:r>
              <a:rPr lang="es-CL" sz="3600" dirty="0">
                <a:solidFill>
                  <a:srgbClr val="222222"/>
                </a:solidFill>
                <a:latin typeface="Arial" panose="020B0604020202020204" pitchFamily="34" charset="0"/>
                <a:ea typeface="Calibri"/>
                <a:cs typeface="Arial" panose="020B0604020202020204" pitchFamily="34" charset="0"/>
                <a:sym typeface="Calibri"/>
              </a:rPr>
              <a:t>.</a:t>
            </a: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dirty="0" err="1">
                <a:solidFill>
                  <a:srgbClr val="222222"/>
                </a:solidFill>
                <a:latin typeface="Arial" panose="020B0604020202020204" pitchFamily="34" charset="0"/>
                <a:ea typeface="Calibri"/>
                <a:cs typeface="Arial" panose="020B0604020202020204" pitchFamily="34" charset="0"/>
                <a:sym typeface="Calibri"/>
              </a:rPr>
              <a:t>valorSinIva</a:t>
            </a:r>
            <a:r>
              <a:rPr lang="es-CL" sz="3600"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CL"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Para métodos y atributos se utiliza el estilo </a:t>
            </a:r>
            <a:r>
              <a:rPr lang="es-CL" sz="3600" dirty="0" err="1">
                <a:solidFill>
                  <a:srgbClr val="222222"/>
                </a:solidFill>
                <a:latin typeface="Arial" panose="020B0604020202020204" pitchFamily="34" charset="0"/>
                <a:ea typeface="Calibri"/>
                <a:cs typeface="Arial" panose="020B0604020202020204" pitchFamily="34" charset="0"/>
                <a:sym typeface="Calibri"/>
              </a:rPr>
              <a:t>camelCase</a:t>
            </a: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295;p24">
            <a:extLst>
              <a:ext uri="{FF2B5EF4-FFF2-40B4-BE49-F238E27FC236}">
                <a16:creationId xmlns:a16="http://schemas.microsoft.com/office/drawing/2014/main" id="{037603A9-A6E8-B49E-85BB-19E7617AB542}"/>
              </a:ext>
            </a:extLst>
          </p:cNvPr>
          <p:cNvPicPr preferRelativeResize="0"/>
          <p:nvPr/>
        </p:nvPicPr>
        <p:blipFill rotWithShape="1">
          <a:blip r:embed="rId2">
            <a:alphaModFix/>
          </a:blip>
          <a:srcRect/>
          <a:stretch/>
        </p:blipFill>
        <p:spPr>
          <a:xfrm>
            <a:off x="13023850" y="7944150"/>
            <a:ext cx="3093259" cy="2888651"/>
          </a:xfrm>
          <a:prstGeom prst="rect">
            <a:avLst/>
          </a:prstGeom>
          <a:noFill/>
          <a:ln>
            <a:noFill/>
          </a:ln>
        </p:spPr>
      </p:pic>
    </p:spTree>
    <p:extLst>
      <p:ext uri="{BB962C8B-B14F-4D97-AF65-F5344CB8AC3E}">
        <p14:creationId xmlns:p14="http://schemas.microsoft.com/office/powerpoint/2010/main" val="321204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2950" lvl="1" indent="-285750" algn="just" rtl="0">
              <a:lnSpc>
                <a:spcPct val="100000"/>
              </a:lnSpc>
              <a:spcBef>
                <a:spcPts val="480"/>
              </a:spcBef>
              <a:spcAft>
                <a:spcPts val="0"/>
              </a:spcAft>
              <a:buClr>
                <a:srgbClr val="222222"/>
              </a:buClr>
              <a:buSzPts val="2400"/>
              <a:buFont typeface="Arial"/>
              <a:buChar char="•"/>
            </a:pPr>
            <a:r>
              <a:rPr lang="es-MX" sz="3600" dirty="0">
                <a:solidFill>
                  <a:srgbClr val="222222"/>
                </a:solidFill>
                <a:latin typeface="Arial" panose="020B0604020202020204" pitchFamily="34" charset="0"/>
                <a:ea typeface="Calibri"/>
                <a:cs typeface="Arial" panose="020B0604020202020204" pitchFamily="34" charset="0"/>
                <a:sym typeface="Calibri"/>
              </a:rPr>
              <a:t>Las </a:t>
            </a:r>
            <a:r>
              <a:rPr lang="es-MX" sz="3600" b="1" dirty="0">
                <a:solidFill>
                  <a:srgbClr val="222222"/>
                </a:solidFill>
                <a:latin typeface="Arial" panose="020B0604020202020204" pitchFamily="34" charset="0"/>
                <a:ea typeface="Calibri"/>
                <a:cs typeface="Arial" panose="020B0604020202020204" pitchFamily="34" charset="0"/>
                <a:sym typeface="Calibri"/>
              </a:rPr>
              <a:t>constantes</a:t>
            </a:r>
            <a:r>
              <a:rPr lang="es-MX" sz="3600" dirty="0">
                <a:solidFill>
                  <a:srgbClr val="222222"/>
                </a:solidFill>
                <a:latin typeface="Arial" panose="020B0604020202020204" pitchFamily="34" charset="0"/>
                <a:ea typeface="Calibri"/>
                <a:cs typeface="Arial" panose="020B0604020202020204" pitchFamily="34" charset="0"/>
                <a:sym typeface="Calibri"/>
              </a:rPr>
              <a:t> deberían escribirse todo en mayúsculas con las palabras separadas por subrayados “_”. </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222222"/>
              </a:buClr>
              <a:buSzPts val="2400"/>
              <a:buNone/>
            </a:pPr>
            <a:r>
              <a:rPr lang="es-MX" sz="3600" dirty="0">
                <a:solidFill>
                  <a:srgbClr val="222222"/>
                </a:solidFill>
                <a:latin typeface="Arial" panose="020B0604020202020204" pitchFamily="34" charset="0"/>
                <a:ea typeface="Calibri"/>
                <a:cs typeface="Arial" panose="020B0604020202020204" pitchFamily="34" charset="0"/>
                <a:sym typeface="Calibri"/>
              </a:rPr>
              <a:t>    Ejemplo: DESCUENTO_CLIENTE = 30</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MX" sz="3600" b="1" i="1" dirty="0" err="1">
                <a:solidFill>
                  <a:srgbClr val="222222"/>
                </a:solidFill>
                <a:latin typeface="Arial" panose="020B0604020202020204" pitchFamily="34" charset="0"/>
                <a:ea typeface="Calibri"/>
                <a:cs typeface="Arial" panose="020B0604020202020204" pitchFamily="34" charset="0"/>
                <a:sym typeface="Calibri"/>
              </a:rPr>
              <a:t>Package</a:t>
            </a:r>
            <a:endParaRPr lang="es-MX"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MX" sz="3600" dirty="0">
                <a:solidFill>
                  <a:srgbClr val="222222"/>
                </a:solidFill>
                <a:latin typeface="Arial" panose="020B0604020202020204" pitchFamily="34" charset="0"/>
                <a:ea typeface="Calibri"/>
                <a:cs typeface="Arial" panose="020B0604020202020204" pitchFamily="34" charset="0"/>
                <a:sym typeface="Calibri"/>
              </a:rPr>
              <a:t>Los nombres de los </a:t>
            </a:r>
            <a:r>
              <a:rPr lang="es-MX" sz="3600" dirty="0" err="1">
                <a:solidFill>
                  <a:srgbClr val="222222"/>
                </a:solidFill>
                <a:latin typeface="Arial" panose="020B0604020202020204" pitchFamily="34" charset="0"/>
                <a:ea typeface="Calibri"/>
                <a:cs typeface="Arial" panose="020B0604020202020204" pitchFamily="34" charset="0"/>
                <a:sym typeface="Calibri"/>
              </a:rPr>
              <a:t>package</a:t>
            </a:r>
            <a:r>
              <a:rPr lang="es-MX" sz="3600" dirty="0">
                <a:solidFill>
                  <a:srgbClr val="222222"/>
                </a:solidFill>
                <a:latin typeface="Arial" panose="020B0604020202020204" pitchFamily="34" charset="0"/>
                <a:ea typeface="Calibri"/>
                <a:cs typeface="Arial" panose="020B0604020202020204" pitchFamily="34" charset="0"/>
                <a:sym typeface="Calibri"/>
              </a:rPr>
              <a:t> se escriben en minúsculas. Las empresas usan su nombre de dominio de Internet invertido para comenzar los nombres de sus paquetes, por ejemplo, </a:t>
            </a:r>
            <a:r>
              <a:rPr lang="es-MX" sz="3600" dirty="0" err="1">
                <a:solidFill>
                  <a:srgbClr val="222222"/>
                </a:solidFill>
                <a:latin typeface="Arial" panose="020B0604020202020204" pitchFamily="34" charset="0"/>
                <a:ea typeface="Calibri"/>
                <a:cs typeface="Arial" panose="020B0604020202020204" pitchFamily="34" charset="0"/>
                <a:sym typeface="Calibri"/>
              </a:rPr>
              <a:t>com.example.mypackage</a:t>
            </a:r>
            <a:r>
              <a:rPr lang="es-MX" sz="3600" dirty="0">
                <a:solidFill>
                  <a:srgbClr val="222222"/>
                </a:solidFill>
                <a:latin typeface="Arial" panose="020B0604020202020204" pitchFamily="34" charset="0"/>
                <a:ea typeface="Calibri"/>
                <a:cs typeface="Arial" panose="020B0604020202020204" pitchFamily="34" charset="0"/>
                <a:sym typeface="Calibri"/>
              </a:rPr>
              <a:t>. Para nuestro caso utilizaremos la siguiente nomenclatura:</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000"/>
              <a:buNone/>
            </a:pPr>
            <a:r>
              <a:rPr lang="es-MX" sz="3600" b="1" dirty="0">
                <a:latin typeface="Arial" panose="020B0604020202020204" pitchFamily="34" charset="0"/>
                <a:cs typeface="Arial" panose="020B0604020202020204" pitchFamily="34" charset="0"/>
              </a:rPr>
              <a:t>			</a:t>
            </a:r>
            <a:r>
              <a:rPr lang="es-MX" sz="3600" b="1" dirty="0">
                <a:solidFill>
                  <a:srgbClr val="222222"/>
                </a:solidFill>
                <a:latin typeface="Arial" panose="020B0604020202020204" pitchFamily="34" charset="0"/>
                <a:ea typeface="Calibri"/>
                <a:cs typeface="Arial" panose="020B0604020202020204" pitchFamily="34" charset="0"/>
                <a:sym typeface="Calibri"/>
              </a:rPr>
              <a:t>cl.duoc.pgy2121</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304;p25">
            <a:extLst>
              <a:ext uri="{FF2B5EF4-FFF2-40B4-BE49-F238E27FC236}">
                <a16:creationId xmlns:a16="http://schemas.microsoft.com/office/drawing/2014/main" id="{E1EDAB86-1B6F-02CC-FC88-E2191A22740A}"/>
              </a:ext>
            </a:extLst>
          </p:cNvPr>
          <p:cNvPicPr preferRelativeResize="0"/>
          <p:nvPr/>
        </p:nvPicPr>
        <p:blipFill rotWithShape="1">
          <a:blip r:embed="rId2">
            <a:alphaModFix/>
          </a:blip>
          <a:srcRect/>
          <a:stretch/>
        </p:blipFill>
        <p:spPr>
          <a:xfrm>
            <a:off x="12795250" y="3521075"/>
            <a:ext cx="4609857" cy="2661898"/>
          </a:xfrm>
          <a:prstGeom prst="rect">
            <a:avLst/>
          </a:prstGeom>
          <a:noFill/>
          <a:ln>
            <a:noFill/>
          </a:ln>
          <a:effectLst>
            <a:outerShdw blurRad="50800" dist="38100" dir="2700000" algn="tl" rotWithShape="0">
              <a:srgbClr val="7F7F7F">
                <a:alpha val="40000"/>
              </a:srgbClr>
            </a:outerShdw>
          </a:effectLst>
        </p:spPr>
      </p:pic>
    </p:spTree>
    <p:extLst>
      <p:ext uri="{BB962C8B-B14F-4D97-AF65-F5344CB8AC3E}">
        <p14:creationId xmlns:p14="http://schemas.microsoft.com/office/powerpoint/2010/main" val="241890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B15F6E-4DD6-0647-EF57-2FCC3CD6F3C0}"/>
              </a:ext>
            </a:extLst>
          </p:cNvPr>
          <p:cNvSpPr txBox="1">
            <a:spLocks/>
          </p:cNvSpPr>
          <p:nvPr/>
        </p:nvSpPr>
        <p:spPr>
          <a:xfrm>
            <a:off x="7461250" y="7225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07</a:t>
            </a:r>
          </a:p>
        </p:txBody>
      </p:sp>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7537450" y="8397875"/>
            <a:ext cx="9372600" cy="2031325"/>
          </a:xfrm>
        </p:spPr>
        <p:txBody>
          <a:bodyPr/>
          <a:lstStyle/>
          <a:p>
            <a:pPr algn="l"/>
            <a:r>
              <a:rPr lang="es-CL" sz="6600" dirty="0"/>
              <a:t>CREANDO UNA CLASE</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CL" sz="3600" dirty="0">
                <a:solidFill>
                  <a:schemeClr val="tx1"/>
                </a:solidFill>
                <a:latin typeface="Arial" panose="020B0604020202020204" pitchFamily="34" charset="0"/>
                <a:cs typeface="Arial" panose="020B0604020202020204" pitchFamily="34" charset="0"/>
              </a:rPr>
              <a:t>Construyamos nuestra primera clase en java, considerando el ejemplo de la experiencia 1. Nuestra clase se llamará Pizza…</a:t>
            </a: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312;p26">
            <a:extLst>
              <a:ext uri="{FF2B5EF4-FFF2-40B4-BE49-F238E27FC236}">
                <a16:creationId xmlns:a16="http://schemas.microsoft.com/office/drawing/2014/main" id="{6FD79238-AAFB-FEBF-DDEA-2B4DA1D6C6EC}"/>
              </a:ext>
            </a:extLst>
          </p:cNvPr>
          <p:cNvPicPr preferRelativeResize="0"/>
          <p:nvPr/>
        </p:nvPicPr>
        <p:blipFill rotWithShape="1">
          <a:blip r:embed="rId2">
            <a:alphaModFix/>
          </a:blip>
          <a:srcRect/>
          <a:stretch/>
        </p:blipFill>
        <p:spPr>
          <a:xfrm>
            <a:off x="3956050" y="3749675"/>
            <a:ext cx="11520956" cy="6283277"/>
          </a:xfrm>
          <a:prstGeom prst="rect">
            <a:avLst/>
          </a:prstGeom>
          <a:noFill/>
          <a:ln>
            <a:noFill/>
          </a:ln>
        </p:spPr>
      </p:pic>
    </p:spTree>
    <p:extLst>
      <p:ext uri="{BB962C8B-B14F-4D97-AF65-F5344CB8AC3E}">
        <p14:creationId xmlns:p14="http://schemas.microsoft.com/office/powerpoint/2010/main" val="2706952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b="1" dirty="0">
                <a:solidFill>
                  <a:schemeClr val="tx1"/>
                </a:solidFill>
                <a:latin typeface="Arial" panose="020B0604020202020204" pitchFamily="34" charset="0"/>
                <a:cs typeface="Arial" panose="020B0604020202020204" pitchFamily="34" charset="0"/>
              </a:rPr>
              <a:t>¿Cómo se crea una clase?</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Sobre el </a:t>
            </a:r>
            <a:r>
              <a:rPr lang="es-MX" sz="3600" dirty="0" err="1">
                <a:solidFill>
                  <a:schemeClr val="tx1"/>
                </a:solidFill>
                <a:latin typeface="Arial" panose="020B0604020202020204" pitchFamily="34" charset="0"/>
                <a:cs typeface="Arial" panose="020B0604020202020204" pitchFamily="34" charset="0"/>
              </a:rPr>
              <a:t>package</a:t>
            </a:r>
            <a:r>
              <a:rPr lang="es-MX" sz="3600" dirty="0">
                <a:solidFill>
                  <a:schemeClr val="tx1"/>
                </a:solidFill>
                <a:latin typeface="Arial" panose="020B0604020202020204" pitchFamily="34" charset="0"/>
                <a:cs typeface="Arial" panose="020B0604020202020204" pitchFamily="34" charset="0"/>
              </a:rPr>
              <a:t> </a:t>
            </a:r>
            <a:r>
              <a:rPr lang="es-MX" sz="3600" dirty="0" err="1">
                <a:solidFill>
                  <a:schemeClr val="tx1"/>
                </a:solidFill>
                <a:latin typeface="Arial" panose="020B0604020202020204" pitchFamily="34" charset="0"/>
                <a:cs typeface="Arial" panose="020B0604020202020204" pitchFamily="34" charset="0"/>
              </a:rPr>
              <a:t>pizzeria</a:t>
            </a:r>
            <a:r>
              <a:rPr lang="es-MX" sz="3600" dirty="0">
                <a:solidFill>
                  <a:schemeClr val="tx1"/>
                </a:solidFill>
                <a:latin typeface="Arial" panose="020B0604020202020204" pitchFamily="34" charset="0"/>
                <a:cs typeface="Arial" panose="020B0604020202020204" pitchFamily="34" charset="0"/>
              </a:rPr>
              <a:t>, desplegamos el menú y seleccionamos New / Java </a:t>
            </a:r>
            <a:r>
              <a:rPr lang="es-MX" sz="3600" dirty="0" err="1">
                <a:solidFill>
                  <a:schemeClr val="tx1"/>
                </a:solidFill>
                <a:latin typeface="Arial" panose="020B0604020202020204" pitchFamily="34" charset="0"/>
                <a:cs typeface="Arial" panose="020B0604020202020204" pitchFamily="34" charset="0"/>
              </a:rPr>
              <a:t>Class</a:t>
            </a:r>
            <a:r>
              <a:rPr lang="es-MX" sz="3600" dirty="0">
                <a:solidFill>
                  <a:schemeClr val="tx1"/>
                </a:solidFill>
                <a:latin typeface="Arial" panose="020B0604020202020204" pitchFamily="34" charset="0"/>
                <a:cs typeface="Arial" panose="020B0604020202020204" pitchFamily="34" charset="0"/>
              </a:rPr>
              <a:t>:</a:t>
            </a: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319;p27">
            <a:extLst>
              <a:ext uri="{FF2B5EF4-FFF2-40B4-BE49-F238E27FC236}">
                <a16:creationId xmlns:a16="http://schemas.microsoft.com/office/drawing/2014/main" id="{3C9AF3F3-CD1C-DC26-6FBE-EF9E616122F8}"/>
              </a:ext>
            </a:extLst>
          </p:cNvPr>
          <p:cNvPicPr preferRelativeResize="0"/>
          <p:nvPr/>
        </p:nvPicPr>
        <p:blipFill rotWithShape="1">
          <a:blip r:embed="rId2">
            <a:alphaModFix/>
          </a:blip>
          <a:srcRect/>
          <a:stretch/>
        </p:blipFill>
        <p:spPr>
          <a:xfrm>
            <a:off x="2965450" y="3432591"/>
            <a:ext cx="13411200" cy="7162800"/>
          </a:xfrm>
          <a:prstGeom prst="rect">
            <a:avLst/>
          </a:prstGeom>
          <a:noFill/>
          <a:ln w="9525" cap="flat" cmpd="sng">
            <a:solidFill>
              <a:srgbClr val="0070C0"/>
            </a:solidFill>
            <a:prstDash val="solid"/>
            <a:round/>
            <a:headEnd type="none" w="sm" len="sm"/>
            <a:tailEnd type="none" w="sm" len="sm"/>
          </a:ln>
        </p:spPr>
      </p:pic>
    </p:spTree>
    <p:extLst>
      <p:ext uri="{BB962C8B-B14F-4D97-AF65-F5344CB8AC3E}">
        <p14:creationId xmlns:p14="http://schemas.microsoft.com/office/powerpoint/2010/main" val="872327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marR="0" lvl="0" indent="0" algn="just" rtl="0">
              <a:lnSpc>
                <a:spcPct val="9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Luego, asignamos el nombre a la clase (Pizza) y finali</a:t>
            </a:r>
            <a:r>
              <a:rPr lang="es-CL" sz="3600" dirty="0">
                <a:solidFill>
                  <a:schemeClr val="tx1"/>
                </a:solidFill>
                <a:latin typeface="Arial" panose="020B0604020202020204" pitchFamily="34" charset="0"/>
                <a:ea typeface="Calibri"/>
                <a:cs typeface="Arial" panose="020B0604020202020204" pitchFamily="34" charset="0"/>
                <a:sym typeface="Calibri"/>
              </a:rPr>
              <a:t>zamos</a:t>
            </a:r>
            <a:r>
              <a:rPr lang="es-CL" sz="3600" b="0" i="0" u="none" strike="noStrike" cap="none" dirty="0">
                <a:solidFill>
                  <a:srgbClr val="0F243E"/>
                </a:solidFill>
                <a:latin typeface="Calibri"/>
                <a:ea typeface="Calibri"/>
                <a:cs typeface="Calibri"/>
                <a:sym typeface="Calibri"/>
              </a:rPr>
              <a:t>.</a:t>
            </a:r>
            <a:endParaRPr lang="es-CL" sz="2800" dirty="0"/>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D54511F5-81B3-A413-5133-B1532C80C684}"/>
              </a:ext>
            </a:extLst>
          </p:cNvPr>
          <p:cNvPicPr>
            <a:picLocks noChangeAspect="1"/>
          </p:cNvPicPr>
          <p:nvPr/>
        </p:nvPicPr>
        <p:blipFill>
          <a:blip r:embed="rId2"/>
          <a:stretch>
            <a:fillRect/>
          </a:stretch>
        </p:blipFill>
        <p:spPr>
          <a:xfrm>
            <a:off x="984250" y="2682875"/>
            <a:ext cx="10439400" cy="7196091"/>
          </a:xfrm>
          <a:prstGeom prst="rect">
            <a:avLst/>
          </a:prstGeom>
        </p:spPr>
      </p:pic>
      <p:sp>
        <p:nvSpPr>
          <p:cNvPr id="8" name="CuadroTexto 7">
            <a:extLst>
              <a:ext uri="{FF2B5EF4-FFF2-40B4-BE49-F238E27FC236}">
                <a16:creationId xmlns:a16="http://schemas.microsoft.com/office/drawing/2014/main" id="{62A2377C-85A9-E57E-56C3-A276D1DA81ED}"/>
              </a:ext>
            </a:extLst>
          </p:cNvPr>
          <p:cNvSpPr txBox="1"/>
          <p:nvPr/>
        </p:nvSpPr>
        <p:spPr>
          <a:xfrm>
            <a:off x="6219283" y="3178057"/>
            <a:ext cx="403767" cy="523220"/>
          </a:xfrm>
          <a:prstGeom prst="rect">
            <a:avLst/>
          </a:prstGeom>
          <a:noFill/>
          <a:ln>
            <a:solidFill>
              <a:srgbClr val="FF0000"/>
            </a:solidFill>
          </a:ln>
        </p:spPr>
        <p:txBody>
          <a:bodyPr wrap="square">
            <a:spAutoFit/>
          </a:bodyPr>
          <a:lstStyle/>
          <a:p>
            <a:r>
              <a:rPr lang="es-MX" sz="2800" b="1" dirty="0">
                <a:solidFill>
                  <a:srgbClr val="FF0000"/>
                </a:solidFill>
              </a:rPr>
              <a:t>1</a:t>
            </a:r>
          </a:p>
        </p:txBody>
      </p:sp>
      <p:sp>
        <p:nvSpPr>
          <p:cNvPr id="9" name="Flecha: hacia abajo 8">
            <a:extLst>
              <a:ext uri="{FF2B5EF4-FFF2-40B4-BE49-F238E27FC236}">
                <a16:creationId xmlns:a16="http://schemas.microsoft.com/office/drawing/2014/main" id="{6FA7F8F6-F409-71DA-0C98-16F2136EF365}"/>
              </a:ext>
            </a:extLst>
          </p:cNvPr>
          <p:cNvSpPr/>
          <p:nvPr/>
        </p:nvSpPr>
        <p:spPr>
          <a:xfrm rot="5400000">
            <a:off x="6394448" y="3063877"/>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Google Shape;229;p17">
            <a:extLst>
              <a:ext uri="{FF2B5EF4-FFF2-40B4-BE49-F238E27FC236}">
                <a16:creationId xmlns:a16="http://schemas.microsoft.com/office/drawing/2014/main" id="{EB419B93-6315-4812-3B0F-69BA4B0D5E07}"/>
              </a:ext>
            </a:extLst>
          </p:cNvPr>
          <p:cNvSpPr/>
          <p:nvPr/>
        </p:nvSpPr>
        <p:spPr>
          <a:xfrm>
            <a:off x="11825865" y="2653030"/>
            <a:ext cx="4369173" cy="1858645"/>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1" i="1" dirty="0">
                <a:solidFill>
                  <a:srgbClr val="000000"/>
                </a:solidFill>
                <a:latin typeface="Arial" panose="020B0604020202020204" pitchFamily="34" charset="0"/>
                <a:ea typeface="Century Gothic"/>
                <a:cs typeface="Arial" panose="020B0604020202020204" pitchFamily="34" charset="0"/>
                <a:sym typeface="Century Gothic"/>
              </a:rPr>
              <a:t>La primera letra de la clase con mayúscula</a:t>
            </a:r>
            <a:endParaRPr lang="es-CL" sz="3600" dirty="0">
              <a:latin typeface="Arial" panose="020B0604020202020204" pitchFamily="34" charset="0"/>
              <a:cs typeface="Arial" panose="020B0604020202020204" pitchFamily="34" charset="0"/>
            </a:endParaRPr>
          </a:p>
        </p:txBody>
      </p:sp>
      <p:sp>
        <p:nvSpPr>
          <p:cNvPr id="11" name="Flecha: hacia abajo 10">
            <a:extLst>
              <a:ext uri="{FF2B5EF4-FFF2-40B4-BE49-F238E27FC236}">
                <a16:creationId xmlns:a16="http://schemas.microsoft.com/office/drawing/2014/main" id="{D69477F7-85B4-1E4D-72CE-41CCE21F73E1}"/>
              </a:ext>
            </a:extLst>
          </p:cNvPr>
          <p:cNvSpPr/>
          <p:nvPr/>
        </p:nvSpPr>
        <p:spPr>
          <a:xfrm>
            <a:off x="8375650" y="7788276"/>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CuadroTexto 11">
            <a:extLst>
              <a:ext uri="{FF2B5EF4-FFF2-40B4-BE49-F238E27FC236}">
                <a16:creationId xmlns:a16="http://schemas.microsoft.com/office/drawing/2014/main" id="{503DA837-BEA7-03EA-7D70-0407C6AA407C}"/>
              </a:ext>
            </a:extLst>
          </p:cNvPr>
          <p:cNvSpPr txBox="1"/>
          <p:nvPr/>
        </p:nvSpPr>
        <p:spPr>
          <a:xfrm>
            <a:off x="8755875" y="8326766"/>
            <a:ext cx="403767"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14" name="CuadroTexto 13">
            <a:extLst>
              <a:ext uri="{FF2B5EF4-FFF2-40B4-BE49-F238E27FC236}">
                <a16:creationId xmlns:a16="http://schemas.microsoft.com/office/drawing/2014/main" id="{F727685D-BCE7-BB00-6AD9-98DE4775C7FD}"/>
              </a:ext>
            </a:extLst>
          </p:cNvPr>
          <p:cNvSpPr txBox="1"/>
          <p:nvPr/>
        </p:nvSpPr>
        <p:spPr>
          <a:xfrm>
            <a:off x="11825865" y="4810593"/>
            <a:ext cx="7661957" cy="1217769"/>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crea un nuevo archivo Pizza.java</a:t>
            </a:r>
            <a:endParaRPr lang="es-CL" sz="3600" dirty="0">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94C9ECFB-FEAE-25FF-22D8-43CB0D25951F}"/>
              </a:ext>
            </a:extLst>
          </p:cNvPr>
          <p:cNvPicPr>
            <a:picLocks noChangeAspect="1"/>
          </p:cNvPicPr>
          <p:nvPr/>
        </p:nvPicPr>
        <p:blipFill>
          <a:blip r:embed="rId3"/>
          <a:stretch>
            <a:fillRect/>
          </a:stretch>
        </p:blipFill>
        <p:spPr>
          <a:xfrm>
            <a:off x="13162422" y="5654675"/>
            <a:ext cx="5077013" cy="2862570"/>
          </a:xfrm>
          <a:prstGeom prst="rect">
            <a:avLst/>
          </a:prstGeom>
        </p:spPr>
      </p:pic>
    </p:spTree>
    <p:extLst>
      <p:ext uri="{BB962C8B-B14F-4D97-AF65-F5344CB8AC3E}">
        <p14:creationId xmlns:p14="http://schemas.microsoft.com/office/powerpoint/2010/main" val="144952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Clases y Objetos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Identifica los nombres de la lista y coloca su número en las cajas  </a:t>
            </a: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del ejemplo:</a:t>
            </a:r>
            <a:endParaRPr lang="es-MX" sz="3600" dirty="0">
              <a:solidFill>
                <a:schemeClr val="tx1"/>
              </a:solidFill>
              <a:latin typeface="Arial" panose="020B0604020202020204" pitchFamily="34" charset="0"/>
              <a:cs typeface="Arial" panose="020B0604020202020204" pitchFamily="34" charset="0"/>
            </a:endParaRPr>
          </a:p>
          <a:p>
            <a:pPr algn="just"/>
            <a:r>
              <a:rPr lang="es-CL" sz="3600" dirty="0">
                <a:solidFill>
                  <a:schemeClr val="tx1"/>
                </a:solidFill>
                <a:latin typeface="Arial"/>
                <a:ea typeface="+mj-ea"/>
                <a:cs typeface="Arial"/>
                <a:sym typeface="Calibri"/>
              </a:rPr>
              <a:t> </a:t>
            </a:r>
          </a:p>
          <a:p>
            <a:pPr lvl="8" algn="just"/>
            <a:r>
              <a:rPr lang="es-CL" sz="3600" b="1" dirty="0">
                <a:solidFill>
                  <a:schemeClr val="tx1"/>
                </a:solidFill>
                <a:latin typeface="Arial"/>
                <a:ea typeface="+mj-ea"/>
                <a:cs typeface="Arial"/>
                <a:sym typeface="Calibri"/>
              </a:rPr>
              <a:t>	</a:t>
            </a:r>
            <a:endParaRPr lang="es-ES_tradnl" sz="1200" dirty="0">
              <a:latin typeface="Calibri" panose="020F0502020204030204" pitchFamily="34" charset="0"/>
              <a:cs typeface="Calibri" panose="020F0502020204030204" pitchFamily="34" charset="0"/>
            </a:endParaRPr>
          </a:p>
        </p:txBody>
      </p:sp>
      <p:sp>
        <p:nvSpPr>
          <p:cNvPr id="3" name="Google Shape;115;p5">
            <a:extLst>
              <a:ext uri="{FF2B5EF4-FFF2-40B4-BE49-F238E27FC236}">
                <a16:creationId xmlns:a16="http://schemas.microsoft.com/office/drawing/2014/main" id="{1B6E6384-D8A9-1CE1-1398-E0CDB5F08D1C}"/>
              </a:ext>
            </a:extLst>
          </p:cNvPr>
          <p:cNvSpPr txBox="1"/>
          <p:nvPr/>
        </p:nvSpPr>
        <p:spPr>
          <a:xfrm>
            <a:off x="2076628" y="3907573"/>
            <a:ext cx="2996844"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clase</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objeto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4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4" name="Google Shape;117;p5">
            <a:extLst>
              <a:ext uri="{FF2B5EF4-FFF2-40B4-BE49-F238E27FC236}">
                <a16:creationId xmlns:a16="http://schemas.microsoft.com/office/drawing/2014/main" id="{79AE2796-5CBF-97FA-03FC-000D116CE017}"/>
              </a:ext>
            </a:extLst>
          </p:cNvPr>
          <p:cNvPicPr preferRelativeResize="0"/>
          <p:nvPr/>
        </p:nvPicPr>
        <p:blipFill rotWithShape="1">
          <a:blip r:embed="rId3">
            <a:alphaModFix/>
          </a:blip>
          <a:srcRect/>
          <a:stretch/>
        </p:blipFill>
        <p:spPr>
          <a:xfrm>
            <a:off x="6802075" y="2958284"/>
            <a:ext cx="9887226" cy="7118559"/>
          </a:xfrm>
          <a:prstGeom prst="rect">
            <a:avLst/>
          </a:prstGeom>
          <a:noFill/>
          <a:ln>
            <a:noFill/>
          </a:ln>
        </p:spPr>
      </p:pic>
      <p:sp>
        <p:nvSpPr>
          <p:cNvPr id="5" name="Google Shape;116;p5">
            <a:extLst>
              <a:ext uri="{FF2B5EF4-FFF2-40B4-BE49-F238E27FC236}">
                <a16:creationId xmlns:a16="http://schemas.microsoft.com/office/drawing/2014/main" id="{ED56BD55-E475-9EF1-D032-1C5EF1E660AE}"/>
              </a:ext>
            </a:extLst>
          </p:cNvPr>
          <p:cNvSpPr txBox="1"/>
          <p:nvPr/>
        </p:nvSpPr>
        <p:spPr>
          <a:xfrm>
            <a:off x="14319250" y="1999073"/>
            <a:ext cx="2370051" cy="491595"/>
          </a:xfrm>
          <a:prstGeom prst="rect">
            <a:avLst/>
          </a:prstGeom>
          <a:noFill/>
          <a:ln w="9525" cap="flat" cmpd="sng">
            <a:solidFill>
              <a:srgbClr val="8D9F0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962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algn="just" rtl="0">
              <a:lnSpc>
                <a:spcPct val="90000"/>
              </a:lnSpc>
              <a:spcBef>
                <a:spcPts val="1000"/>
              </a:spcBef>
              <a:buSzPts val="2800"/>
            </a:pPr>
            <a:r>
              <a:rPr lang="es-MX" sz="3600" dirty="0">
                <a:solidFill>
                  <a:schemeClr val="tx1"/>
                </a:solidFill>
                <a:latin typeface="Arial" panose="020B0604020202020204" pitchFamily="34" charset="0"/>
                <a:cs typeface="Arial" panose="020B0604020202020204" pitchFamily="34" charset="0"/>
              </a:rPr>
              <a:t>Definamos sus atributos: nombre, tamaño y masa, y sus métodos: preparar y calentar.</a:t>
            </a: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2C548E4A-E2FC-CDDE-7008-BC2A4CD7159E}"/>
              </a:ext>
            </a:extLst>
          </p:cNvPr>
          <p:cNvPicPr>
            <a:picLocks noChangeAspect="1"/>
          </p:cNvPicPr>
          <p:nvPr/>
        </p:nvPicPr>
        <p:blipFill>
          <a:blip r:embed="rId2"/>
          <a:stretch>
            <a:fillRect/>
          </a:stretch>
        </p:blipFill>
        <p:spPr>
          <a:xfrm>
            <a:off x="4335618" y="3063875"/>
            <a:ext cx="11432864" cy="5930690"/>
          </a:xfrm>
          <a:prstGeom prst="rect">
            <a:avLst/>
          </a:prstGeom>
        </p:spPr>
      </p:pic>
      <p:sp>
        <p:nvSpPr>
          <p:cNvPr id="8" name="Google Shape;229;p17">
            <a:extLst>
              <a:ext uri="{FF2B5EF4-FFF2-40B4-BE49-F238E27FC236}">
                <a16:creationId xmlns:a16="http://schemas.microsoft.com/office/drawing/2014/main" id="{65D4CCD7-44FB-14B2-ED07-731C12B83138}"/>
              </a:ext>
            </a:extLst>
          </p:cNvPr>
          <p:cNvSpPr/>
          <p:nvPr/>
        </p:nvSpPr>
        <p:spPr>
          <a:xfrm>
            <a:off x="650033" y="3796030"/>
            <a:ext cx="3153617" cy="1630045"/>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Código de la Clase</a:t>
            </a:r>
          </a:p>
        </p:txBody>
      </p:sp>
      <p:sp>
        <p:nvSpPr>
          <p:cNvPr id="9" name="Flecha: hacia abajo 8">
            <a:extLst>
              <a:ext uri="{FF2B5EF4-FFF2-40B4-BE49-F238E27FC236}">
                <a16:creationId xmlns:a16="http://schemas.microsoft.com/office/drawing/2014/main" id="{E234B5DD-6AFE-43B3-1C2F-E4FAF07508F0}"/>
              </a:ext>
            </a:extLst>
          </p:cNvPr>
          <p:cNvSpPr/>
          <p:nvPr/>
        </p:nvSpPr>
        <p:spPr>
          <a:xfrm rot="5400000">
            <a:off x="10966450" y="4854575"/>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Google Shape;229;p17">
            <a:extLst>
              <a:ext uri="{FF2B5EF4-FFF2-40B4-BE49-F238E27FC236}">
                <a16:creationId xmlns:a16="http://schemas.microsoft.com/office/drawing/2014/main" id="{20B2A330-57E9-5DEC-435E-681811255927}"/>
              </a:ext>
            </a:extLst>
          </p:cNvPr>
          <p:cNvSpPr/>
          <p:nvPr/>
        </p:nvSpPr>
        <p:spPr>
          <a:xfrm>
            <a:off x="9899650" y="4611052"/>
            <a:ext cx="3153617" cy="75311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Atributos</a:t>
            </a:r>
          </a:p>
        </p:txBody>
      </p:sp>
      <p:sp>
        <p:nvSpPr>
          <p:cNvPr id="11" name="Cerrar llave 10">
            <a:extLst>
              <a:ext uri="{FF2B5EF4-FFF2-40B4-BE49-F238E27FC236}">
                <a16:creationId xmlns:a16="http://schemas.microsoft.com/office/drawing/2014/main" id="{9F043559-3120-9CC5-F0CC-CCFDEFFDF316}"/>
              </a:ext>
            </a:extLst>
          </p:cNvPr>
          <p:cNvSpPr/>
          <p:nvPr/>
        </p:nvSpPr>
        <p:spPr>
          <a:xfrm>
            <a:off x="12719050" y="6312792"/>
            <a:ext cx="1219200" cy="231368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2" name="Google Shape;229;p17">
            <a:extLst>
              <a:ext uri="{FF2B5EF4-FFF2-40B4-BE49-F238E27FC236}">
                <a16:creationId xmlns:a16="http://schemas.microsoft.com/office/drawing/2014/main" id="{A342F128-5E31-5923-1A9E-79E4D5801E0E}"/>
              </a:ext>
            </a:extLst>
          </p:cNvPr>
          <p:cNvSpPr/>
          <p:nvPr/>
        </p:nvSpPr>
        <p:spPr>
          <a:xfrm>
            <a:off x="14060377" y="7093078"/>
            <a:ext cx="3153617" cy="75311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métodos</a:t>
            </a:r>
          </a:p>
        </p:txBody>
      </p:sp>
      <p:pic>
        <p:nvPicPr>
          <p:cNvPr id="14" name="Imagen 13">
            <a:extLst>
              <a:ext uri="{FF2B5EF4-FFF2-40B4-BE49-F238E27FC236}">
                <a16:creationId xmlns:a16="http://schemas.microsoft.com/office/drawing/2014/main" id="{A8EA6265-C0ED-9909-FC72-BFEED5785A83}"/>
              </a:ext>
            </a:extLst>
          </p:cNvPr>
          <p:cNvPicPr>
            <a:picLocks noChangeAspect="1"/>
          </p:cNvPicPr>
          <p:nvPr/>
        </p:nvPicPr>
        <p:blipFill>
          <a:blip r:embed="rId3"/>
          <a:stretch>
            <a:fillRect/>
          </a:stretch>
        </p:blipFill>
        <p:spPr>
          <a:xfrm>
            <a:off x="14006457" y="2758931"/>
            <a:ext cx="5834910" cy="3496090"/>
          </a:xfrm>
          <a:prstGeom prst="rect">
            <a:avLst/>
          </a:prstGeom>
        </p:spPr>
      </p:pic>
      <p:sp>
        <p:nvSpPr>
          <p:cNvPr id="15" name="Google Shape;341;p29">
            <a:extLst>
              <a:ext uri="{FF2B5EF4-FFF2-40B4-BE49-F238E27FC236}">
                <a16:creationId xmlns:a16="http://schemas.microsoft.com/office/drawing/2014/main" id="{C7449522-62B3-5224-4814-96FBA11CC720}"/>
              </a:ext>
            </a:extLst>
          </p:cNvPr>
          <p:cNvSpPr/>
          <p:nvPr/>
        </p:nvSpPr>
        <p:spPr>
          <a:xfrm>
            <a:off x="683788" y="8007614"/>
            <a:ext cx="3330012" cy="2761723"/>
          </a:xfrm>
          <a:custGeom>
            <a:avLst/>
            <a:gdLst/>
            <a:ahLst/>
            <a:cxnLst/>
            <a:rect l="l" t="t" r="r" b="b"/>
            <a:pathLst>
              <a:path w="1296132" h="1039261" extrusionOk="0">
                <a:moveTo>
                  <a:pt x="0" y="0"/>
                </a:moveTo>
                <a:cubicBezTo>
                  <a:pt x="210571" y="-38238"/>
                  <a:pt x="224123" y="30535"/>
                  <a:pt x="432044" y="0"/>
                </a:cubicBezTo>
                <a:cubicBezTo>
                  <a:pt x="639965" y="-30535"/>
                  <a:pt x="713744" y="27583"/>
                  <a:pt x="864088" y="0"/>
                </a:cubicBezTo>
                <a:cubicBezTo>
                  <a:pt x="1014432" y="-27583"/>
                  <a:pt x="1165840" y="30624"/>
                  <a:pt x="1296132" y="0"/>
                </a:cubicBezTo>
                <a:cubicBezTo>
                  <a:pt x="1307998" y="156601"/>
                  <a:pt x="1295543" y="379222"/>
                  <a:pt x="1296132" y="488453"/>
                </a:cubicBezTo>
                <a:cubicBezTo>
                  <a:pt x="1296721" y="597684"/>
                  <a:pt x="1266909" y="763929"/>
                  <a:pt x="1296132" y="1039261"/>
                </a:cubicBezTo>
                <a:cubicBezTo>
                  <a:pt x="1095860" y="1076481"/>
                  <a:pt x="981230" y="1031274"/>
                  <a:pt x="890011" y="1039261"/>
                </a:cubicBezTo>
                <a:cubicBezTo>
                  <a:pt x="798792" y="1047248"/>
                  <a:pt x="640604" y="1025325"/>
                  <a:pt x="470928" y="1039261"/>
                </a:cubicBezTo>
                <a:cubicBezTo>
                  <a:pt x="301252" y="1053197"/>
                  <a:pt x="104573" y="1010846"/>
                  <a:pt x="0" y="1039261"/>
                </a:cubicBezTo>
                <a:cubicBezTo>
                  <a:pt x="-43061" y="824218"/>
                  <a:pt x="38814" y="634818"/>
                  <a:pt x="0" y="530023"/>
                </a:cubicBezTo>
                <a:cubicBezTo>
                  <a:pt x="-38814" y="425228"/>
                  <a:pt x="1810" y="185295"/>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0" i="0" u="none" strike="noStrike" cap="none" dirty="0">
                <a:solidFill>
                  <a:schemeClr val="tx1"/>
                </a:solidFill>
                <a:latin typeface="Century Gothic"/>
                <a:ea typeface="Century Gothic"/>
                <a:cs typeface="Century Gothic"/>
                <a:sym typeface="Century Gothic"/>
              </a:rPr>
              <a:t>La </a:t>
            </a:r>
            <a:r>
              <a:rPr lang="en-US" sz="3600" b="0" i="0" u="none" strike="noStrike" cap="none" dirty="0" err="1">
                <a:solidFill>
                  <a:schemeClr val="tx1"/>
                </a:solidFill>
                <a:latin typeface="Century Gothic"/>
                <a:ea typeface="Century Gothic"/>
                <a:cs typeface="Century Gothic"/>
                <a:sym typeface="Century Gothic"/>
              </a:rPr>
              <a:t>primera</a:t>
            </a:r>
            <a:r>
              <a:rPr lang="en-US" sz="3600" b="0" i="0" u="none" strike="noStrike" cap="none" dirty="0">
                <a:solidFill>
                  <a:schemeClr val="tx1"/>
                </a:solidFill>
                <a:latin typeface="Century Gothic"/>
                <a:ea typeface="Century Gothic"/>
                <a:cs typeface="Century Gothic"/>
                <a:sym typeface="Century Gothic"/>
              </a:rPr>
              <a:t> </a:t>
            </a:r>
            <a:r>
              <a:rPr lang="en-US" sz="3600" b="0" i="0" u="none" strike="noStrike" cap="none" dirty="0" err="1">
                <a:solidFill>
                  <a:schemeClr val="tx1"/>
                </a:solidFill>
                <a:latin typeface="Century Gothic"/>
                <a:ea typeface="Century Gothic"/>
                <a:cs typeface="Century Gothic"/>
                <a:sym typeface="Century Gothic"/>
              </a:rPr>
              <a:t>letra</a:t>
            </a:r>
            <a:r>
              <a:rPr lang="en-US" sz="3600" b="0" i="0" u="none" strike="noStrike" cap="none" dirty="0">
                <a:solidFill>
                  <a:schemeClr val="tx1"/>
                </a:solidFill>
                <a:latin typeface="Century Gothic"/>
                <a:ea typeface="Century Gothic"/>
                <a:cs typeface="Century Gothic"/>
                <a:sym typeface="Century Gothic"/>
              </a:rPr>
              <a:t> de </a:t>
            </a:r>
            <a:r>
              <a:rPr lang="en-US" sz="3600" b="0" i="0" u="none" strike="noStrike" cap="none" dirty="0" err="1">
                <a:solidFill>
                  <a:schemeClr val="tx1"/>
                </a:solidFill>
                <a:latin typeface="Century Gothic"/>
                <a:ea typeface="Century Gothic"/>
                <a:cs typeface="Century Gothic"/>
                <a:sym typeface="Century Gothic"/>
              </a:rPr>
              <a:t>los</a:t>
            </a:r>
            <a:r>
              <a:rPr lang="en-US" sz="3600" b="0" i="0" u="none" strike="noStrike" cap="none" dirty="0">
                <a:solidFill>
                  <a:schemeClr val="tx1"/>
                </a:solidFill>
                <a:latin typeface="Century Gothic"/>
                <a:ea typeface="Century Gothic"/>
                <a:cs typeface="Century Gothic"/>
                <a:sym typeface="Century Gothic"/>
              </a:rPr>
              <a:t> </a:t>
            </a:r>
            <a:r>
              <a:rPr lang="en-US" sz="3600" b="0" i="0" u="none" strike="noStrike" cap="none" dirty="0" err="1">
                <a:solidFill>
                  <a:schemeClr val="tx1"/>
                </a:solidFill>
                <a:latin typeface="Century Gothic"/>
                <a:ea typeface="Century Gothic"/>
                <a:cs typeface="Century Gothic"/>
                <a:sym typeface="Century Gothic"/>
              </a:rPr>
              <a:t>atributos</a:t>
            </a:r>
            <a:r>
              <a:rPr lang="en-US" sz="3600" b="0" i="0" u="none" strike="noStrike" cap="none" dirty="0">
                <a:solidFill>
                  <a:schemeClr val="tx1"/>
                </a:solidFill>
                <a:latin typeface="Century Gothic"/>
                <a:ea typeface="Century Gothic"/>
                <a:cs typeface="Century Gothic"/>
                <a:sym typeface="Century Gothic"/>
              </a:rPr>
              <a:t> y </a:t>
            </a:r>
            <a:r>
              <a:rPr lang="en-US" sz="3600" b="0" i="0" u="none" strike="noStrike" cap="none" dirty="0" err="1">
                <a:solidFill>
                  <a:schemeClr val="tx1"/>
                </a:solidFill>
                <a:latin typeface="Century Gothic"/>
                <a:ea typeface="Century Gothic"/>
                <a:cs typeface="Century Gothic"/>
                <a:sym typeface="Century Gothic"/>
              </a:rPr>
              <a:t>métodos</a:t>
            </a:r>
            <a:r>
              <a:rPr lang="en-US" sz="3600" b="0" i="0" u="none" strike="noStrike" cap="none" dirty="0">
                <a:solidFill>
                  <a:schemeClr val="tx1"/>
                </a:solidFill>
                <a:latin typeface="Century Gothic"/>
                <a:ea typeface="Century Gothic"/>
                <a:cs typeface="Century Gothic"/>
                <a:sym typeface="Century Gothic"/>
              </a:rPr>
              <a:t> es </a:t>
            </a:r>
            <a:r>
              <a:rPr lang="en-US" sz="3600" b="0" i="0" u="none" strike="noStrike" cap="none" dirty="0" err="1">
                <a:solidFill>
                  <a:schemeClr val="tx1"/>
                </a:solidFill>
                <a:latin typeface="Century Gothic"/>
                <a:ea typeface="Century Gothic"/>
                <a:cs typeface="Century Gothic"/>
                <a:sym typeface="Century Gothic"/>
              </a:rPr>
              <a:t>minúscula</a:t>
            </a:r>
            <a:endParaRPr sz="3600" dirty="0">
              <a:solidFill>
                <a:schemeClr val="tx1"/>
              </a:solidFill>
            </a:endParaRPr>
          </a:p>
        </p:txBody>
      </p:sp>
      <p:pic>
        <p:nvPicPr>
          <p:cNvPr id="16" name="Google Shape;340;p29" descr="Bombilla">
            <a:extLst>
              <a:ext uri="{FF2B5EF4-FFF2-40B4-BE49-F238E27FC236}">
                <a16:creationId xmlns:a16="http://schemas.microsoft.com/office/drawing/2014/main" id="{2A9BE1BD-AF47-707E-25F4-70C8F44B59EA}"/>
              </a:ext>
            </a:extLst>
          </p:cNvPr>
          <p:cNvPicPr preferRelativeResize="0"/>
          <p:nvPr/>
        </p:nvPicPr>
        <p:blipFill rotWithShape="1">
          <a:blip r:embed="rId4">
            <a:alphaModFix/>
          </a:blip>
          <a:srcRect/>
          <a:stretch/>
        </p:blipFill>
        <p:spPr>
          <a:xfrm>
            <a:off x="1549142" y="6579665"/>
            <a:ext cx="1355397" cy="1350834"/>
          </a:xfrm>
          <a:prstGeom prst="rect">
            <a:avLst/>
          </a:prstGeom>
          <a:noFill/>
          <a:ln>
            <a:noFill/>
          </a:ln>
        </p:spPr>
      </p:pic>
    </p:spTree>
    <p:extLst>
      <p:ext uri="{BB962C8B-B14F-4D97-AF65-F5344CB8AC3E}">
        <p14:creationId xmlns:p14="http://schemas.microsoft.com/office/powerpoint/2010/main" val="210139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tipos de datos  </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en Java, pueden ser primitivos o estructurados.</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342900" marR="0" lvl="0" indent="-342900" algn="just" rtl="0">
              <a:lnSpc>
                <a:spcPct val="100000"/>
              </a:lnSpc>
              <a:spcBef>
                <a:spcPts val="0"/>
              </a:spcBef>
              <a:spcAft>
                <a:spcPts val="0"/>
              </a:spcAft>
              <a:buFont typeface="Arial" panose="020B0604020202020204" pitchFamily="34" charset="0"/>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tipos de datos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primitivos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son los fundamentales. </a:t>
            </a:r>
          </a:p>
          <a:p>
            <a:pPr marL="342900" marR="0" lvl="0" indent="-342900" algn="just" rtl="0">
              <a:lnSpc>
                <a:spcPct val="100000"/>
              </a:lnSpc>
              <a:spcBef>
                <a:spcPts val="0"/>
              </a:spcBef>
              <a:spcAft>
                <a:spcPts val="0"/>
              </a:spcAft>
              <a:buFont typeface="Arial" panose="020B0604020202020204" pitchFamily="34" charset="0"/>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estructurados </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son composiciones a partir de estos más básicos</a:t>
            </a:r>
            <a:r>
              <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rPr>
              <a:t>.</a:t>
            </a: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1" name="Cerrar llave 10">
            <a:extLst>
              <a:ext uri="{FF2B5EF4-FFF2-40B4-BE49-F238E27FC236}">
                <a16:creationId xmlns:a16="http://schemas.microsoft.com/office/drawing/2014/main" id="{9F043559-3120-9CC5-F0CC-CCFDEFFDF316}"/>
              </a:ext>
            </a:extLst>
          </p:cNvPr>
          <p:cNvSpPr/>
          <p:nvPr/>
        </p:nvSpPr>
        <p:spPr>
          <a:xfrm rot="10800000">
            <a:off x="3321268" y="5807075"/>
            <a:ext cx="575845" cy="1295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pic>
        <p:nvPicPr>
          <p:cNvPr id="4" name="Imagen 3">
            <a:extLst>
              <a:ext uri="{FF2B5EF4-FFF2-40B4-BE49-F238E27FC236}">
                <a16:creationId xmlns:a16="http://schemas.microsoft.com/office/drawing/2014/main" id="{0E65E76D-03B7-9053-A8BE-09B7FB60D70B}"/>
              </a:ext>
            </a:extLst>
          </p:cNvPr>
          <p:cNvPicPr>
            <a:picLocks noChangeAspect="1"/>
          </p:cNvPicPr>
          <p:nvPr/>
        </p:nvPicPr>
        <p:blipFill>
          <a:blip r:embed="rId2"/>
          <a:stretch>
            <a:fillRect/>
          </a:stretch>
        </p:blipFill>
        <p:spPr>
          <a:xfrm>
            <a:off x="3771375" y="2641206"/>
            <a:ext cx="10928875" cy="6958497"/>
          </a:xfrm>
          <a:prstGeom prst="rect">
            <a:avLst/>
          </a:prstGeom>
        </p:spPr>
      </p:pic>
      <p:sp>
        <p:nvSpPr>
          <p:cNvPr id="13" name="Cerrar llave 12">
            <a:extLst>
              <a:ext uri="{FF2B5EF4-FFF2-40B4-BE49-F238E27FC236}">
                <a16:creationId xmlns:a16="http://schemas.microsoft.com/office/drawing/2014/main" id="{117BDC91-8D97-FFEE-3353-6AFE0B74C73C}"/>
              </a:ext>
            </a:extLst>
          </p:cNvPr>
          <p:cNvSpPr/>
          <p:nvPr/>
        </p:nvSpPr>
        <p:spPr>
          <a:xfrm rot="10800000">
            <a:off x="3316203" y="3368675"/>
            <a:ext cx="575846" cy="2438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7" name="CuadroTexto 16">
            <a:extLst>
              <a:ext uri="{FF2B5EF4-FFF2-40B4-BE49-F238E27FC236}">
                <a16:creationId xmlns:a16="http://schemas.microsoft.com/office/drawing/2014/main" id="{44EB0C61-3770-6889-7282-40AFFD6493E2}"/>
              </a:ext>
            </a:extLst>
          </p:cNvPr>
          <p:cNvSpPr txBox="1"/>
          <p:nvPr/>
        </p:nvSpPr>
        <p:spPr>
          <a:xfrm>
            <a:off x="1365250" y="4264709"/>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enteros</a:t>
            </a:r>
          </a:p>
        </p:txBody>
      </p:sp>
      <p:sp>
        <p:nvSpPr>
          <p:cNvPr id="18" name="CuadroTexto 17">
            <a:extLst>
              <a:ext uri="{FF2B5EF4-FFF2-40B4-BE49-F238E27FC236}">
                <a16:creationId xmlns:a16="http://schemas.microsoft.com/office/drawing/2014/main" id="{967D453B-D7D6-37A3-938E-D55B04E45500}"/>
              </a:ext>
            </a:extLst>
          </p:cNvPr>
          <p:cNvSpPr txBox="1"/>
          <p:nvPr/>
        </p:nvSpPr>
        <p:spPr>
          <a:xfrm>
            <a:off x="1365250" y="6101267"/>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decimal</a:t>
            </a:r>
          </a:p>
        </p:txBody>
      </p:sp>
      <p:sp>
        <p:nvSpPr>
          <p:cNvPr id="19" name="CuadroTexto 18">
            <a:extLst>
              <a:ext uri="{FF2B5EF4-FFF2-40B4-BE49-F238E27FC236}">
                <a16:creationId xmlns:a16="http://schemas.microsoft.com/office/drawing/2014/main" id="{E239F453-88F6-F75E-9988-95D238DF1061}"/>
              </a:ext>
            </a:extLst>
          </p:cNvPr>
          <p:cNvSpPr txBox="1"/>
          <p:nvPr/>
        </p:nvSpPr>
        <p:spPr>
          <a:xfrm>
            <a:off x="14734005" y="7065011"/>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1 caracter</a:t>
            </a:r>
          </a:p>
        </p:txBody>
      </p:sp>
    </p:spTree>
    <p:extLst>
      <p:ext uri="{BB962C8B-B14F-4D97-AF65-F5344CB8AC3E}">
        <p14:creationId xmlns:p14="http://schemas.microsoft.com/office/powerpoint/2010/main" val="1585611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pPr algn="r"/>
            <a:r>
              <a:rPr lang="es-CL" sz="6600" dirty="0"/>
              <a:t>MÉTODOS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08</a:t>
            </a:r>
          </a:p>
        </p:txBody>
      </p:sp>
    </p:spTree>
    <p:extLst>
      <p:ext uri="{BB962C8B-B14F-4D97-AF65-F5344CB8AC3E}">
        <p14:creationId xmlns:p14="http://schemas.microsoft.com/office/powerpoint/2010/main" val="228947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r>
              <a:rPr lang="es-MX" sz="4400" dirty="0">
                <a:solidFill>
                  <a:schemeClr val="tx1"/>
                </a:solidFill>
              </a:rPr>
              <a:t>Un </a:t>
            </a:r>
            <a:r>
              <a:rPr lang="es-MX" sz="4400" b="1" dirty="0">
                <a:solidFill>
                  <a:schemeClr val="tx1"/>
                </a:solidFill>
              </a:rPr>
              <a:t>método</a:t>
            </a:r>
            <a:r>
              <a:rPr lang="es-MX" sz="4400" dirty="0">
                <a:solidFill>
                  <a:schemeClr val="tx1"/>
                </a:solidFill>
              </a:rPr>
              <a:t> en java tiene la siguiente estructura:</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2FA31CA-D294-FCA4-A715-64D0E24A09ED}"/>
              </a:ext>
            </a:extLst>
          </p:cNvPr>
          <p:cNvPicPr>
            <a:picLocks noChangeAspect="1"/>
          </p:cNvPicPr>
          <p:nvPr/>
        </p:nvPicPr>
        <p:blipFill>
          <a:blip r:embed="rId2"/>
          <a:stretch>
            <a:fillRect/>
          </a:stretch>
        </p:blipFill>
        <p:spPr>
          <a:xfrm>
            <a:off x="2660650" y="2971999"/>
            <a:ext cx="12822182" cy="7622757"/>
          </a:xfrm>
          <a:prstGeom prst="rect">
            <a:avLst/>
          </a:prstGeom>
        </p:spPr>
      </p:pic>
    </p:spTree>
    <p:extLst>
      <p:ext uri="{BB962C8B-B14F-4D97-AF65-F5344CB8AC3E}">
        <p14:creationId xmlns:p14="http://schemas.microsoft.com/office/powerpoint/2010/main" val="1061340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3600" dirty="0" err="1">
                <a:solidFill>
                  <a:schemeClr val="tx1"/>
                </a:solidFill>
                <a:latin typeface="Arial" panose="020B0604020202020204" pitchFamily="34" charset="0"/>
                <a:cs typeface="Arial" panose="020B0604020202020204" pitchFamily="34" charset="0"/>
              </a:rPr>
              <a:t>Veamos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algunos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ejemplos</a:t>
            </a:r>
            <a:r>
              <a:rPr lang="en-US" sz="3600" dirty="0">
                <a:solidFill>
                  <a:schemeClr val="tx1"/>
                </a:solidFill>
                <a:latin typeface="Arial" panose="020B0604020202020204" pitchFamily="34" charset="0"/>
                <a:cs typeface="Arial" panose="020B0604020202020204" pitchFamily="34" charset="0"/>
              </a:rPr>
              <a:t>:</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a:solidFill>
                  <a:schemeClr val="tx1"/>
                </a:solidFill>
                <a:latin typeface="Century Gothic"/>
                <a:ea typeface="Century Gothic"/>
                <a:cs typeface="Century Gothic"/>
                <a:sym typeface="Century Gothic"/>
              </a:rPr>
              <a:t>public void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50800" lvl="0" indent="0" algn="l" rtl="0">
              <a:lnSpc>
                <a:spcPct val="90000"/>
              </a:lnSpc>
              <a:spcBef>
                <a:spcPts val="1000"/>
              </a:spcBef>
              <a:spcAft>
                <a:spcPts val="0"/>
              </a:spcAft>
              <a:buSzPts val="2800"/>
              <a:buNone/>
            </a:pPr>
            <a:endParaRPr lang="en-US" sz="3600" b="1" dirty="0">
              <a:solidFill>
                <a:schemeClr val="tx1"/>
              </a:solidFill>
              <a:latin typeface="Century Gothic"/>
              <a:ea typeface="Century Gothic"/>
              <a:cs typeface="Century Gothic"/>
              <a:sym typeface="Century Gothic"/>
            </a:endParaRPr>
          </a:p>
          <a:p>
            <a:pPr marL="50800" lvl="0" indent="0" algn="l" rtl="0">
              <a:lnSpc>
                <a:spcPct val="90000"/>
              </a:lnSpc>
              <a:spcBef>
                <a:spcPts val="1000"/>
              </a:spcBef>
              <a:spcAft>
                <a:spcPts val="0"/>
              </a:spcAft>
              <a:buSzPts val="28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2794000" lvl="6" indent="0" algn="l" rtl="0">
              <a:lnSpc>
                <a:spcPct val="90000"/>
              </a:lnSpc>
              <a:spcBef>
                <a:spcPts val="500"/>
              </a:spcBef>
              <a:spcAft>
                <a:spcPts val="0"/>
              </a:spcAft>
              <a:buSzPts val="1000"/>
              <a:buNone/>
            </a:pPr>
            <a:endParaRPr lang="en-US" sz="3600" b="1" dirty="0">
              <a:solidFill>
                <a:schemeClr val="tx1"/>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879600" lvl="4" indent="0" algn="l" rtl="0">
              <a:lnSpc>
                <a:spcPct val="90000"/>
              </a:lnSpc>
              <a:spcBef>
                <a:spcPts val="500"/>
              </a:spcBef>
              <a:spcAft>
                <a:spcPts val="0"/>
              </a:spcAft>
              <a:buSzPts val="1400"/>
              <a:buNone/>
            </a:pPr>
            <a:r>
              <a:rPr lang="en-US" sz="3600" b="1" dirty="0">
                <a:solidFill>
                  <a:schemeClr val="tx1"/>
                </a:solidFill>
                <a:latin typeface="Century Gothic"/>
                <a:ea typeface="Century Gothic"/>
                <a:cs typeface="Century Gothic"/>
                <a:sym typeface="Century Gothic"/>
              </a:rPr>
              <a:t>public String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(String </a:t>
            </a:r>
            <a:r>
              <a:rPr lang="en-US" sz="3600" b="1" dirty="0" err="1">
                <a:solidFill>
                  <a:schemeClr val="tx1"/>
                </a:solidFill>
                <a:latin typeface="Century Gothic"/>
                <a:ea typeface="Century Gothic"/>
                <a:cs typeface="Century Gothic"/>
                <a:sym typeface="Century Gothic"/>
              </a:rPr>
              <a:t>harina</a:t>
            </a:r>
            <a:r>
              <a:rPr lang="en-US" sz="3600" b="1" dirty="0">
                <a:solidFill>
                  <a:schemeClr val="tx1"/>
                </a:solidFill>
                <a:latin typeface="Century Gothic"/>
                <a:ea typeface="Century Gothic"/>
                <a:cs typeface="Century Gothic"/>
                <a:sym typeface="Century Gothic"/>
              </a:rPr>
              <a:t>, int </a:t>
            </a:r>
            <a:r>
              <a:rPr lang="en-US" sz="3600" b="1" dirty="0" err="1">
                <a:solidFill>
                  <a:schemeClr val="tx1"/>
                </a:solidFill>
                <a:latin typeface="Century Gothic"/>
                <a:ea typeface="Century Gothic"/>
                <a:cs typeface="Century Gothic"/>
                <a:sym typeface="Century Gothic"/>
              </a:rPr>
              <a:t>gramos</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879600" lvl="4" indent="0" algn="l" rtl="0">
              <a:lnSpc>
                <a:spcPct val="90000"/>
              </a:lnSpc>
              <a:spcBef>
                <a:spcPts val="500"/>
              </a:spcBef>
              <a:spcAft>
                <a:spcPts val="0"/>
              </a:spcAft>
              <a:buSzPts val="1400"/>
              <a:buNone/>
            </a:pP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965200" lvl="2" indent="0" algn="l" rtl="0">
              <a:lnSpc>
                <a:spcPct val="90000"/>
              </a:lnSpc>
              <a:spcBef>
                <a:spcPts val="500"/>
              </a:spcBef>
              <a:spcAft>
                <a:spcPts val="0"/>
              </a:spcAft>
              <a:buSzPts val="1800"/>
              <a:buNone/>
            </a:pPr>
            <a:endParaRPr lang="en-US" sz="3600" b="1" dirty="0">
              <a:solidFill>
                <a:schemeClr val="tx1"/>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422400" lvl="3" indent="0" algn="l" rtl="0">
              <a:lnSpc>
                <a:spcPct val="90000"/>
              </a:lnSpc>
              <a:spcBef>
                <a:spcPts val="500"/>
              </a:spcBef>
              <a:spcAft>
                <a:spcPts val="0"/>
              </a:spcAft>
              <a:buSzPts val="1600"/>
              <a:buNone/>
            </a:pPr>
            <a:r>
              <a:rPr lang="en-US" sz="3600" b="1" dirty="0">
                <a:solidFill>
                  <a:schemeClr val="tx1"/>
                </a:solidFill>
                <a:latin typeface="Century Gothic"/>
                <a:ea typeface="Century Gothic"/>
                <a:cs typeface="Century Gothic"/>
                <a:sym typeface="Century Gothic"/>
              </a:rPr>
              <a:t>	public </a:t>
            </a:r>
            <a:r>
              <a:rPr lang="en-US" sz="3600" b="1" dirty="0" err="1">
                <a:solidFill>
                  <a:schemeClr val="tx1"/>
                </a:solidFill>
                <a:latin typeface="Century Gothic"/>
                <a:ea typeface="Century Gothic"/>
                <a:cs typeface="Century Gothic"/>
                <a:sym typeface="Century Gothic"/>
              </a:rPr>
              <a:t>boolean</a:t>
            </a:r>
            <a:r>
              <a:rPr lang="en-US" sz="3600" b="1" dirty="0">
                <a:solidFill>
                  <a:schemeClr val="tx1"/>
                </a:solidFill>
                <a:latin typeface="Century Gothic"/>
                <a:ea typeface="Century Gothic"/>
                <a:cs typeface="Century Gothic"/>
                <a:sym typeface="Century Gothic"/>
              </a:rPr>
              <a:t>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(char </a:t>
            </a:r>
            <a:r>
              <a:rPr lang="en-US" sz="3600" b="1" dirty="0" err="1">
                <a:solidFill>
                  <a:schemeClr val="tx1"/>
                </a:solidFill>
                <a:latin typeface="Century Gothic"/>
                <a:ea typeface="Century Gothic"/>
                <a:cs typeface="Century Gothic"/>
                <a:sym typeface="Century Gothic"/>
              </a:rPr>
              <a:t>encendido</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422400" lvl="3" indent="0" algn="l" rtl="0">
              <a:lnSpc>
                <a:spcPct val="90000"/>
              </a:lnSpc>
              <a:spcBef>
                <a:spcPts val="500"/>
              </a:spcBef>
              <a:spcAft>
                <a:spcPts val="0"/>
              </a:spcAft>
              <a:buSzPts val="1600"/>
              <a:buNone/>
            </a:pPr>
            <a:r>
              <a:rPr lang="en-US" sz="3600" b="1" dirty="0">
                <a:solidFill>
                  <a:schemeClr val="tx1"/>
                </a:solidFill>
                <a:latin typeface="Century Gothic"/>
                <a:ea typeface="Century Gothic"/>
                <a:cs typeface="Century Gothic"/>
                <a:sym typeface="Century Gothic"/>
              </a:rPr>
              <a:t>	}</a:t>
            </a:r>
            <a:endPar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endParaRPr>
          </a:p>
          <a:p>
            <a:pPr marL="50800" lvl="0" indent="0" algn="l" rtl="0">
              <a:lnSpc>
                <a:spcPct val="90000"/>
              </a:lnSpc>
              <a:spcBef>
                <a:spcPts val="1000"/>
              </a:spcBef>
              <a:spcAft>
                <a:spcPts val="0"/>
              </a:spcAft>
              <a:buSzPts val="2800"/>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4" name="Google Shape;366;p32">
            <a:extLst>
              <a:ext uri="{FF2B5EF4-FFF2-40B4-BE49-F238E27FC236}">
                <a16:creationId xmlns:a16="http://schemas.microsoft.com/office/drawing/2014/main" id="{73ABDDEA-7E3C-9FAA-9EFC-ECDEEEFC7A9B}"/>
              </a:ext>
            </a:extLst>
          </p:cNvPr>
          <p:cNvSpPr/>
          <p:nvPr/>
        </p:nvSpPr>
        <p:spPr>
          <a:xfrm>
            <a:off x="6470650" y="2530475"/>
            <a:ext cx="6019800" cy="2209799"/>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modificador</a:t>
            </a:r>
            <a:r>
              <a:rPr lang="en-US" sz="3200" b="0" i="0" u="none" strike="noStrike" cap="none" dirty="0">
                <a:solidFill>
                  <a:srgbClr val="000000"/>
                </a:solidFill>
                <a:latin typeface="Century Gothic"/>
                <a:ea typeface="Century Gothic"/>
                <a:cs typeface="Century Gothic"/>
                <a:sym typeface="Century Gothic"/>
              </a:rPr>
              <a:t>: public </a:t>
            </a:r>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retorno</a:t>
            </a:r>
            <a:r>
              <a:rPr lang="en-US" sz="3200" b="0" i="0" u="none" strike="noStrike" cap="none" dirty="0">
                <a:solidFill>
                  <a:srgbClr val="000000"/>
                </a:solidFill>
                <a:latin typeface="Century Gothic"/>
                <a:ea typeface="Century Gothic"/>
                <a:cs typeface="Century Gothic"/>
                <a:sym typeface="Century Gothic"/>
              </a:rPr>
              <a:t>: void (no </a:t>
            </a:r>
            <a:r>
              <a:rPr lang="en-US" sz="3200" b="0" i="0" u="none" strike="noStrike" cap="none" dirty="0" err="1">
                <a:solidFill>
                  <a:srgbClr val="000000"/>
                </a:solidFill>
                <a:latin typeface="Century Gothic"/>
                <a:ea typeface="Century Gothic"/>
                <a:cs typeface="Century Gothic"/>
                <a:sym typeface="Century Gothic"/>
              </a:rPr>
              <a:t>retorna</a:t>
            </a:r>
            <a:r>
              <a:rPr lang="en-US" sz="3200" b="0" i="0" u="none" strike="noStrike" cap="none" dirty="0">
                <a:solidFill>
                  <a:srgbClr val="000000"/>
                </a:solidFill>
                <a:latin typeface="Century Gothic"/>
                <a:ea typeface="Century Gothic"/>
                <a:cs typeface="Century Gothic"/>
                <a:sym typeface="Century Gothic"/>
              </a:rPr>
              <a:t>)</a:t>
            </a:r>
            <a:endParaRPr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nombre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preparar</a:t>
            </a:r>
            <a:endParaRPr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lista</a:t>
            </a:r>
            <a:r>
              <a:rPr lang="en-US" sz="3200" b="0" i="0" u="none" strike="noStrike" cap="none" dirty="0">
                <a:solidFill>
                  <a:srgbClr val="000000"/>
                </a:solidFill>
                <a:latin typeface="Century Gothic"/>
                <a:ea typeface="Century Gothic"/>
                <a:cs typeface="Century Gothic"/>
                <a:sym typeface="Century Gothic"/>
              </a:rPr>
              <a:t> de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tiene</a:t>
            </a:r>
            <a:endParaRPr sz="3200"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 name="Google Shape;366;p32">
            <a:extLst>
              <a:ext uri="{FF2B5EF4-FFF2-40B4-BE49-F238E27FC236}">
                <a16:creationId xmlns:a16="http://schemas.microsoft.com/office/drawing/2014/main" id="{632D157E-E8C8-4A4C-77A0-C5052EC9185E}"/>
              </a:ext>
            </a:extLst>
          </p:cNvPr>
          <p:cNvSpPr/>
          <p:nvPr/>
        </p:nvSpPr>
        <p:spPr>
          <a:xfrm>
            <a:off x="13990691" y="4740274"/>
            <a:ext cx="4648200" cy="3170938"/>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modificador</a:t>
            </a:r>
            <a:r>
              <a:rPr lang="en-US" sz="3200" b="0" i="0" u="none" strike="noStrike" cap="none" dirty="0">
                <a:solidFill>
                  <a:srgbClr val="000000"/>
                </a:solidFill>
                <a:latin typeface="Century Gothic"/>
                <a:ea typeface="Century Gothic"/>
                <a:cs typeface="Century Gothic"/>
                <a:sym typeface="Century Gothic"/>
              </a:rPr>
              <a:t>: public</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retorno</a:t>
            </a:r>
            <a:r>
              <a:rPr lang="en-US" sz="3200" b="0" i="0" u="none" strike="noStrike" cap="none" dirty="0">
                <a:solidFill>
                  <a:srgbClr val="000000"/>
                </a:solidFill>
                <a:latin typeface="Century Gothic"/>
                <a:ea typeface="Century Gothic"/>
                <a:cs typeface="Century Gothic"/>
                <a:sym typeface="Century Gothic"/>
              </a:rPr>
              <a:t>: String </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nombre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preparar</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lista</a:t>
            </a:r>
            <a:r>
              <a:rPr lang="en-US" sz="3200" b="0" i="0" u="none" strike="noStrike" cap="none" dirty="0">
                <a:solidFill>
                  <a:srgbClr val="000000"/>
                </a:solidFill>
                <a:latin typeface="Century Gothic"/>
                <a:ea typeface="Century Gothic"/>
                <a:cs typeface="Century Gothic"/>
                <a:sym typeface="Century Gothic"/>
              </a:rPr>
              <a:t> de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2</a:t>
            </a:r>
            <a:endParaRPr lang="en-US" sz="3200" dirty="0"/>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Century Gothic"/>
                <a:ea typeface="Century Gothic"/>
                <a:cs typeface="Century Gothic"/>
                <a:sym typeface="Century Gothic"/>
              </a:rPr>
              <a:t>harina</a:t>
            </a:r>
            <a:r>
              <a:rPr lang="en-US" sz="3200" b="0" i="0" u="none" strike="noStrike" cap="none" dirty="0">
                <a:solidFill>
                  <a:srgbClr val="000000"/>
                </a:solidFill>
                <a:latin typeface="Century Gothic"/>
                <a:ea typeface="Century Gothic"/>
                <a:cs typeface="Century Gothic"/>
                <a:sym typeface="Century Gothic"/>
              </a:rPr>
              <a:t>: String</a:t>
            </a:r>
            <a:endParaRPr lang="en-US" sz="3200" dirty="0"/>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Century Gothic"/>
                <a:ea typeface="Century Gothic"/>
                <a:cs typeface="Century Gothic"/>
                <a:sym typeface="Century Gothic"/>
              </a:rPr>
              <a:t>gramos</a:t>
            </a:r>
            <a:r>
              <a:rPr lang="en-US" sz="3200" b="0" i="0" u="none" strike="noStrike" cap="none" dirty="0">
                <a:solidFill>
                  <a:srgbClr val="000000"/>
                </a:solidFill>
                <a:latin typeface="Century Gothic"/>
                <a:ea typeface="Century Gothic"/>
                <a:cs typeface="Century Gothic"/>
                <a:sym typeface="Century Gothic"/>
              </a:rPr>
              <a:t>: int      </a:t>
            </a:r>
            <a:endParaRPr lang="en-US" sz="3200"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 name="Google Shape;366;p32">
            <a:extLst>
              <a:ext uri="{FF2B5EF4-FFF2-40B4-BE49-F238E27FC236}">
                <a16:creationId xmlns:a16="http://schemas.microsoft.com/office/drawing/2014/main" id="{1750FFAD-1F09-EDDD-E6B7-30C9C6498D9B}"/>
              </a:ext>
            </a:extLst>
          </p:cNvPr>
          <p:cNvSpPr/>
          <p:nvPr/>
        </p:nvSpPr>
        <p:spPr>
          <a:xfrm>
            <a:off x="12522200" y="8378828"/>
            <a:ext cx="4313983" cy="2628898"/>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modificador</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public</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retorno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boolean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preparar</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parámetros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1</a:t>
            </a:r>
            <a:endParaRPr lang="en-US" sz="3200" dirty="0">
              <a:latin typeface="Arial" panose="020B0604020202020204" pitchFamily="34" charset="0"/>
              <a:cs typeface="Arial" panose="020B0604020202020204" pitchFamily="34" charset="0"/>
            </a:endParaRPr>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encendido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char</a:t>
            </a:r>
            <a:endParaRPr lang="en-US"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161879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cs typeface="Arial" panose="020B0604020202020204" pitchFamily="34" charset="0"/>
              </a:rPr>
              <a:t>¿Qué métodos existen en Java?</a:t>
            </a: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Existen varios tipos de métodos en java, donde cada uno tiene un objetivo en particular.</a:t>
            </a: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Los ejemplos que acabamos de ver, son métodos </a:t>
            </a:r>
            <a:r>
              <a:rPr lang="es-MX" sz="3600" b="1" dirty="0" err="1">
                <a:solidFill>
                  <a:schemeClr val="tx1"/>
                </a:solidFill>
                <a:latin typeface="Arial" panose="020B0604020202020204" pitchFamily="34" charset="0"/>
                <a:cs typeface="Arial" panose="020B0604020202020204" pitchFamily="34" charset="0"/>
              </a:rPr>
              <a:t>customer</a:t>
            </a:r>
            <a:r>
              <a:rPr lang="es-MX" sz="3600" dirty="0">
                <a:solidFill>
                  <a:schemeClr val="tx1"/>
                </a:solidFill>
                <a:latin typeface="Arial" panose="020B0604020202020204" pitchFamily="34" charset="0"/>
                <a:cs typeface="Arial" panose="020B0604020202020204" pitchFamily="34" charset="0"/>
              </a:rPr>
              <a:t>, es decir, métodos propios del cliente, que se crean a partir de una </a:t>
            </a:r>
            <a:r>
              <a:rPr lang="es-MX" sz="3600" b="1" dirty="0">
                <a:solidFill>
                  <a:schemeClr val="tx1"/>
                </a:solidFill>
                <a:latin typeface="Arial" panose="020B0604020202020204" pitchFamily="34" charset="0"/>
                <a:cs typeface="Arial" panose="020B0604020202020204" pitchFamily="34" charset="0"/>
              </a:rPr>
              <a:t>funcionalidad específica</a:t>
            </a:r>
            <a:r>
              <a:rPr lang="es-MX" sz="3600" dirty="0">
                <a:solidFill>
                  <a:schemeClr val="tx1"/>
                </a:solidFill>
                <a:latin typeface="Arial" panose="020B0604020202020204" pitchFamily="34" charset="0"/>
                <a:cs typeface="Arial" panose="020B0604020202020204" pitchFamily="34" charset="0"/>
              </a:rPr>
              <a:t>. Su definición es libre, puede o no tener retorno y parámetros, según el requerimiento, manteniendo la estructura. </a:t>
            </a:r>
            <a:endParaRPr lang="es-MX" sz="3600" b="1"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4" name="Google Shape;376;p33">
            <a:extLst>
              <a:ext uri="{FF2B5EF4-FFF2-40B4-BE49-F238E27FC236}">
                <a16:creationId xmlns:a16="http://schemas.microsoft.com/office/drawing/2014/main" id="{3393E181-DFB7-68AA-02BB-BB07FEFBC54D}"/>
              </a:ext>
            </a:extLst>
          </p:cNvPr>
          <p:cNvSpPr txBox="1"/>
          <p:nvPr/>
        </p:nvSpPr>
        <p:spPr>
          <a:xfrm>
            <a:off x="9290050" y="3673475"/>
            <a:ext cx="4191000" cy="48936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Constructores</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Mutadores</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Customer</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Main</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2400" b="0" i="0" u="none" strike="noStrike" cap="none" dirty="0">
              <a:solidFill>
                <a:srgbClr val="1B304E"/>
              </a:solidFill>
              <a:latin typeface="Overlock"/>
              <a:ea typeface="Overlock"/>
              <a:cs typeface="Overlock"/>
              <a:sym typeface="Overlock"/>
            </a:endParaRPr>
          </a:p>
        </p:txBody>
      </p:sp>
      <p:pic>
        <p:nvPicPr>
          <p:cNvPr id="7" name="Google Shape;377;p33">
            <a:extLst>
              <a:ext uri="{FF2B5EF4-FFF2-40B4-BE49-F238E27FC236}">
                <a16:creationId xmlns:a16="http://schemas.microsoft.com/office/drawing/2014/main" id="{1BF28FA0-FA59-5B14-AB16-CBD465D568BC}"/>
              </a:ext>
            </a:extLst>
          </p:cNvPr>
          <p:cNvPicPr preferRelativeResize="0"/>
          <p:nvPr/>
        </p:nvPicPr>
        <p:blipFill rotWithShape="1">
          <a:blip r:embed="rId2">
            <a:alphaModFix/>
          </a:blip>
          <a:srcRect/>
          <a:stretch/>
        </p:blipFill>
        <p:spPr>
          <a:xfrm>
            <a:off x="2432050" y="3673475"/>
            <a:ext cx="3794852" cy="3733800"/>
          </a:xfrm>
          <a:prstGeom prst="rect">
            <a:avLst/>
          </a:prstGeom>
          <a:noFill/>
          <a:ln>
            <a:noFill/>
          </a:ln>
        </p:spPr>
      </p:pic>
    </p:spTree>
    <p:extLst>
      <p:ext uri="{BB962C8B-B14F-4D97-AF65-F5344CB8AC3E}">
        <p14:creationId xmlns:p14="http://schemas.microsoft.com/office/powerpoint/2010/main" val="291428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MX" sz="3600" b="1" i="1" dirty="0" err="1">
                <a:solidFill>
                  <a:schemeClr val="tx1"/>
                </a:solidFill>
                <a:latin typeface="Arial" panose="020B0604020202020204" pitchFamily="34" charset="0"/>
                <a:ea typeface="Century Gothic"/>
                <a:cs typeface="Arial" panose="020B0604020202020204" pitchFamily="34" charset="0"/>
                <a:sym typeface="Century Gothic"/>
              </a:rPr>
              <a:t>main</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Este método se crea por defecto al crear el proyecto y se encarga de la ejecución inicial del programa. </a:t>
            </a: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Toda aplicación java tiene </a:t>
            </a:r>
            <a:r>
              <a:rPr lang="es-MX" sz="3600" b="1" dirty="0">
                <a:solidFill>
                  <a:schemeClr val="tx1"/>
                </a:solidFill>
                <a:latin typeface="Arial" panose="020B0604020202020204" pitchFamily="34" charset="0"/>
                <a:cs typeface="Arial" panose="020B0604020202020204" pitchFamily="34" charset="0"/>
              </a:rPr>
              <a:t>un método </a:t>
            </a:r>
            <a:r>
              <a:rPr lang="es-MX" sz="3600" b="1" dirty="0" err="1">
                <a:solidFill>
                  <a:schemeClr val="tx1"/>
                </a:solidFill>
                <a:latin typeface="Arial" panose="020B0604020202020204" pitchFamily="34" charset="0"/>
                <a:cs typeface="Arial" panose="020B0604020202020204" pitchFamily="34" charset="0"/>
              </a:rPr>
              <a:t>main</a:t>
            </a:r>
            <a:r>
              <a:rPr lang="es-MX" sz="3600" b="1" dirty="0">
                <a:solidFill>
                  <a:schemeClr val="tx1"/>
                </a:solidFill>
                <a:latin typeface="Arial" panose="020B0604020202020204" pitchFamily="34" charset="0"/>
                <a:cs typeface="Arial" panose="020B0604020202020204" pitchFamily="34" charset="0"/>
              </a:rPr>
              <a:t> y sólo uno</a:t>
            </a:r>
            <a:r>
              <a:rPr lang="es-MX" sz="3600" dirty="0">
                <a:solidFill>
                  <a:schemeClr val="tx1"/>
                </a:solidFill>
                <a:latin typeface="Arial" panose="020B0604020202020204" pitchFamily="34" charset="0"/>
                <a:cs typeface="Arial" panose="020B0604020202020204" pitchFamily="34" charset="0"/>
              </a:rPr>
              <a:t>, siendo el punto de </a:t>
            </a:r>
            <a:r>
              <a:rPr lang="es-MX" sz="3600" b="1" dirty="0">
                <a:solidFill>
                  <a:schemeClr val="tx1"/>
                </a:solidFill>
                <a:latin typeface="Arial" panose="020B0604020202020204" pitchFamily="34" charset="0"/>
                <a:cs typeface="Arial" panose="020B0604020202020204" pitchFamily="34" charset="0"/>
              </a:rPr>
              <a:t>entrada</a:t>
            </a:r>
            <a:r>
              <a:rPr lang="es-MX" sz="3600" dirty="0">
                <a:solidFill>
                  <a:schemeClr val="tx1"/>
                </a:solidFill>
                <a:latin typeface="Arial" panose="020B0604020202020204" pitchFamily="34" charset="0"/>
                <a:cs typeface="Arial" panose="020B0604020202020204" pitchFamily="34" charset="0"/>
              </a:rPr>
              <a:t> y de </a:t>
            </a:r>
            <a:r>
              <a:rPr lang="es-MX" sz="3600" b="1" dirty="0">
                <a:solidFill>
                  <a:schemeClr val="tx1"/>
                </a:solidFill>
                <a:latin typeface="Arial" panose="020B0604020202020204" pitchFamily="34" charset="0"/>
                <a:cs typeface="Arial" panose="020B0604020202020204" pitchFamily="34" charset="0"/>
              </a:rPr>
              <a:t>salida</a:t>
            </a: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cs typeface="Arial" panose="020B0604020202020204" pitchFamily="34" charset="0"/>
              </a:rPr>
              <a:t>de la aplicación</a:t>
            </a:r>
            <a:r>
              <a:rPr lang="es-MX" sz="3600" dirty="0">
                <a:solidFill>
                  <a:schemeClr val="tx1"/>
                </a:solidFill>
                <a:latin typeface="Arial" panose="020B0604020202020204" pitchFamily="34" charset="0"/>
                <a:cs typeface="Arial" panose="020B0604020202020204" pitchFamily="34" charset="0"/>
              </a:rPr>
              <a:t>.</a:t>
            </a: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algn="just" rtl="0"/>
            <a:r>
              <a:rPr lang="es-MX" sz="3600" dirty="0">
                <a:solidFill>
                  <a:srgbClr val="0F243E"/>
                </a:solidFill>
                <a:latin typeface="Arial" panose="020B0604020202020204" pitchFamily="34" charset="0"/>
                <a:cs typeface="Arial" panose="020B0604020202020204" pitchFamily="34" charset="0"/>
              </a:rPr>
              <a:t>Al ejecutar el proyecto (      ), se ejecuta todo lo que esta entre {} del método </a:t>
            </a:r>
            <a:r>
              <a:rPr lang="es-MX" sz="3600" dirty="0" err="1">
                <a:solidFill>
                  <a:srgbClr val="0F243E"/>
                </a:solidFill>
                <a:latin typeface="Arial" panose="020B0604020202020204" pitchFamily="34" charset="0"/>
                <a:cs typeface="Arial" panose="020B0604020202020204" pitchFamily="34" charset="0"/>
              </a:rPr>
              <a:t>main</a:t>
            </a:r>
            <a:r>
              <a:rPr lang="es-MX" sz="3600" dirty="0">
                <a:solidFill>
                  <a:srgbClr val="0F243E"/>
                </a:solidFill>
                <a:latin typeface="Arial" panose="020B0604020202020204" pitchFamily="34" charset="0"/>
                <a:cs typeface="Arial" panose="020B0604020202020204" pitchFamily="34" charset="0"/>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3" name="Google Shape;387;p34">
            <a:extLst>
              <a:ext uri="{FF2B5EF4-FFF2-40B4-BE49-F238E27FC236}">
                <a16:creationId xmlns:a16="http://schemas.microsoft.com/office/drawing/2014/main" id="{4CB1E582-1B90-CE40-4DCD-8D7E7BEFFD55}"/>
              </a:ext>
            </a:extLst>
          </p:cNvPr>
          <p:cNvSpPr/>
          <p:nvPr/>
        </p:nvSpPr>
        <p:spPr>
          <a:xfrm>
            <a:off x="1622435" y="5515977"/>
            <a:ext cx="4419600" cy="2563396"/>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Debe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definir</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el</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encabezado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del main,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como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muestra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sino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no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ejecutará</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la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aplicación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42106928-59D1-92D9-8CD9-76D81659700F}"/>
              </a:ext>
            </a:extLst>
          </p:cNvPr>
          <p:cNvPicPr>
            <a:picLocks noChangeAspect="1"/>
          </p:cNvPicPr>
          <p:nvPr/>
        </p:nvPicPr>
        <p:blipFill>
          <a:blip r:embed="rId2"/>
          <a:stretch>
            <a:fillRect/>
          </a:stretch>
        </p:blipFill>
        <p:spPr>
          <a:xfrm>
            <a:off x="7156450" y="4812235"/>
            <a:ext cx="11825693" cy="3638675"/>
          </a:xfrm>
          <a:prstGeom prst="rect">
            <a:avLst/>
          </a:prstGeom>
        </p:spPr>
      </p:pic>
      <p:cxnSp>
        <p:nvCxnSpPr>
          <p:cNvPr id="11" name="Google Shape;388;p34">
            <a:extLst>
              <a:ext uri="{FF2B5EF4-FFF2-40B4-BE49-F238E27FC236}">
                <a16:creationId xmlns:a16="http://schemas.microsoft.com/office/drawing/2014/main" id="{94EE4698-8519-A4F2-862C-6A8F7DF1DE36}"/>
              </a:ext>
            </a:extLst>
          </p:cNvPr>
          <p:cNvCxnSpPr>
            <a:cxnSpLocks/>
          </p:cNvCxnSpPr>
          <p:nvPr/>
        </p:nvCxnSpPr>
        <p:spPr>
          <a:xfrm>
            <a:off x="6280150" y="6797675"/>
            <a:ext cx="1752600"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3" name="Google Shape;386;p34">
            <a:extLst>
              <a:ext uri="{FF2B5EF4-FFF2-40B4-BE49-F238E27FC236}">
                <a16:creationId xmlns:a16="http://schemas.microsoft.com/office/drawing/2014/main" id="{9D9663D3-6AB7-5F48-D999-4171558CC873}"/>
              </a:ext>
            </a:extLst>
          </p:cNvPr>
          <p:cNvPicPr preferRelativeResize="0"/>
          <p:nvPr/>
        </p:nvPicPr>
        <p:blipFill rotWithShape="1">
          <a:blip r:embed="rId3">
            <a:alphaModFix/>
          </a:blip>
          <a:srcRect/>
          <a:stretch/>
        </p:blipFill>
        <p:spPr>
          <a:xfrm>
            <a:off x="5667804" y="8867572"/>
            <a:ext cx="748462" cy="833571"/>
          </a:xfrm>
          <a:prstGeom prst="rect">
            <a:avLst/>
          </a:prstGeom>
          <a:noFill/>
          <a:ln>
            <a:noFill/>
          </a:ln>
        </p:spPr>
      </p:pic>
    </p:spTree>
    <p:extLst>
      <p:ext uri="{BB962C8B-B14F-4D97-AF65-F5344CB8AC3E}">
        <p14:creationId xmlns:p14="http://schemas.microsoft.com/office/powerpoint/2010/main" val="2729870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0" marR="0" lvl="0" indent="0" algn="just" rtl="0">
              <a:lnSpc>
                <a:spcPct val="100000"/>
              </a:lnSpc>
              <a:spcBef>
                <a:spcPts val="0"/>
              </a:spcBef>
              <a:spcAft>
                <a:spcPts val="0"/>
              </a:spcAft>
              <a:buClr>
                <a:srgbClr val="000000"/>
              </a:buClr>
              <a:buSzPts val="2400"/>
              <a:buFont typeface="Arial"/>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Es público, estático, no devuelve nada y tiene un argumento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args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Clr>
                <a:srgbClr val="000000"/>
              </a:buClr>
              <a:buSzPts val="2400"/>
              <a:buFont typeface="Arial"/>
              <a:buNone/>
            </a:pPr>
            <a:endPar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public</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puede ser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desde cualquier parte</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static</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pertenece a la clase y no al objeto</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void</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no retorna nada</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a:solidFill>
                  <a:schemeClr val="tx1"/>
                </a:solidFill>
                <a:latin typeface="Arial" panose="020B0604020202020204" pitchFamily="34" charset="0"/>
                <a:ea typeface="Calibri"/>
                <a:cs typeface="Arial" panose="020B0604020202020204" pitchFamily="34" charset="0"/>
                <a:sym typeface="Calibri"/>
              </a:rPr>
              <a:t>argumentos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es un arreglo de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String</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que se llama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args</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2106928-59D1-92D9-8CD9-76D81659700F}"/>
              </a:ext>
            </a:extLst>
          </p:cNvPr>
          <p:cNvPicPr>
            <a:picLocks noChangeAspect="1"/>
          </p:cNvPicPr>
          <p:nvPr/>
        </p:nvPicPr>
        <p:blipFill>
          <a:blip r:embed="rId2"/>
          <a:stretch>
            <a:fillRect/>
          </a:stretch>
        </p:blipFill>
        <p:spPr>
          <a:xfrm>
            <a:off x="3759371" y="2073275"/>
            <a:ext cx="12585358" cy="3872418"/>
          </a:xfrm>
          <a:prstGeom prst="rect">
            <a:avLst/>
          </a:prstGeom>
        </p:spPr>
      </p:pic>
    </p:spTree>
    <p:extLst>
      <p:ext uri="{BB962C8B-B14F-4D97-AF65-F5344CB8AC3E}">
        <p14:creationId xmlns:p14="http://schemas.microsoft.com/office/powerpoint/2010/main" val="246035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CL" sz="3600" b="1" i="1" dirty="0">
                <a:solidFill>
                  <a:schemeClr val="tx1"/>
                </a:solidFill>
                <a:latin typeface="Arial" panose="020B0604020202020204" pitchFamily="34" charset="0"/>
                <a:ea typeface="Century Gothic"/>
                <a:cs typeface="Arial" panose="020B0604020202020204" pitchFamily="34" charset="0"/>
                <a:sym typeface="Century Gothic"/>
              </a:rPr>
              <a:t>Constructores</a:t>
            </a:r>
            <a:endParaRPr lang="es-CL"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CL" sz="3600" dirty="0">
                <a:solidFill>
                  <a:schemeClr val="tx1"/>
                </a:solidFill>
                <a:latin typeface="Arial" panose="020B0604020202020204" pitchFamily="34" charset="0"/>
                <a:cs typeface="Arial" panose="020B0604020202020204" pitchFamily="34" charset="0"/>
              </a:rPr>
              <a:t>Este método como su nombre lo dice, permite </a:t>
            </a:r>
            <a:r>
              <a:rPr lang="es-CL" sz="3600" b="1" dirty="0">
                <a:solidFill>
                  <a:schemeClr val="tx1"/>
                </a:solidFill>
                <a:latin typeface="Arial" panose="020B0604020202020204" pitchFamily="34" charset="0"/>
                <a:cs typeface="Arial" panose="020B0604020202020204" pitchFamily="34" charset="0"/>
              </a:rPr>
              <a:t>crear</a:t>
            </a:r>
            <a:r>
              <a:rPr lang="es-CL" sz="3600" dirty="0">
                <a:solidFill>
                  <a:schemeClr val="tx1"/>
                </a:solidFill>
                <a:latin typeface="Arial" panose="020B0604020202020204" pitchFamily="34" charset="0"/>
                <a:cs typeface="Arial" panose="020B0604020202020204" pitchFamily="34" charset="0"/>
              </a:rPr>
              <a:t> (construir) </a:t>
            </a:r>
            <a:r>
              <a:rPr lang="es-CL" sz="3600" b="1" dirty="0">
                <a:solidFill>
                  <a:schemeClr val="tx1"/>
                </a:solidFill>
                <a:latin typeface="Arial" panose="020B0604020202020204" pitchFamily="34" charset="0"/>
                <a:cs typeface="Arial" panose="020B0604020202020204" pitchFamily="34" charset="0"/>
              </a:rPr>
              <a:t>objetos</a:t>
            </a:r>
            <a:r>
              <a:rPr lang="es-CL" sz="3600" dirty="0">
                <a:solidFill>
                  <a:schemeClr val="tx1"/>
                </a:solidFill>
                <a:latin typeface="Arial" panose="020B0604020202020204" pitchFamily="34" charset="0"/>
                <a:cs typeface="Arial" panose="020B0604020202020204" pitchFamily="34" charset="0"/>
              </a:rPr>
              <a:t> </a:t>
            </a:r>
            <a:r>
              <a:rPr lang="es-CL" sz="3600" b="1" dirty="0">
                <a:solidFill>
                  <a:schemeClr val="tx1"/>
                </a:solidFill>
                <a:latin typeface="Arial" panose="020B0604020202020204" pitchFamily="34" charset="0"/>
                <a:cs typeface="Arial" panose="020B0604020202020204" pitchFamily="34" charset="0"/>
              </a:rPr>
              <a:t>de una clase</a:t>
            </a:r>
            <a:r>
              <a:rPr lang="es-CL" sz="3600" dirty="0">
                <a:solidFill>
                  <a:schemeClr val="tx1"/>
                </a:solidFill>
                <a:latin typeface="Arial" panose="020B0604020202020204" pitchFamily="34" charset="0"/>
                <a:cs typeface="Arial" panose="020B0604020202020204" pitchFamily="34" charset="0"/>
              </a:rPr>
              <a:t>. En el ejemplo, si se quiere crear el objeto pizza1 de la clase Pizza, se escribe:</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50800" lvl="0" indent="0" algn="l" rtl="0">
              <a:lnSpc>
                <a:spcPct val="90000"/>
              </a:lnSpc>
              <a:spcBef>
                <a:spcPts val="1000"/>
              </a:spcBef>
              <a:spcAft>
                <a:spcPts val="0"/>
              </a:spcAft>
              <a:buSzPts val="2800"/>
              <a:buNone/>
            </a:pPr>
            <a:r>
              <a:rPr lang="es-MX" sz="3600" dirty="0">
                <a:solidFill>
                  <a:srgbClr val="0F243E"/>
                </a:solidFill>
                <a:latin typeface="Arial" panose="020B0604020202020204" pitchFamily="34" charset="0"/>
                <a:cs typeface="Arial" panose="020B0604020202020204" pitchFamily="34" charset="0"/>
              </a:rPr>
              <a:t>				 </a:t>
            </a:r>
            <a:r>
              <a:rPr lang="es-MX" sz="3600" dirty="0">
                <a:solidFill>
                  <a:schemeClr val="tx1"/>
                </a:solidFill>
                <a:latin typeface="Arial" panose="020B0604020202020204" pitchFamily="34" charset="0"/>
                <a:cs typeface="Arial" panose="020B0604020202020204" pitchFamily="34" charset="0"/>
              </a:rPr>
              <a:t>También se puede escribir en dos líneas:</a:t>
            </a: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ea typeface="Century Gothic"/>
                <a:cs typeface="Arial" panose="020B0604020202020204" pitchFamily="34" charset="0"/>
                <a:sym typeface="Century Gothic"/>
              </a:rPr>
              <a:t> 	  Pizza pizza1;</a:t>
            </a: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ea typeface="Century Gothic"/>
                <a:cs typeface="Arial" panose="020B0604020202020204" pitchFamily="34" charset="0"/>
                <a:sym typeface="Century Gothic"/>
              </a:rPr>
              <a:t>				  pizza1 = new Pizza(“pepperoni”, ”grande”, “gruesa”);</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04;p36">
            <a:extLst>
              <a:ext uri="{FF2B5EF4-FFF2-40B4-BE49-F238E27FC236}">
                <a16:creationId xmlns:a16="http://schemas.microsoft.com/office/drawing/2014/main" id="{9A05B5FF-7FAC-612E-010D-BFC5B80F9BC7}"/>
              </a:ext>
            </a:extLst>
          </p:cNvPr>
          <p:cNvPicPr preferRelativeResize="0"/>
          <p:nvPr/>
        </p:nvPicPr>
        <p:blipFill rotWithShape="1">
          <a:blip r:embed="rId2">
            <a:alphaModFix/>
          </a:blip>
          <a:srcRect/>
          <a:stretch/>
        </p:blipFill>
        <p:spPr>
          <a:xfrm>
            <a:off x="1212850" y="3978275"/>
            <a:ext cx="2976217" cy="2905045"/>
          </a:xfrm>
          <a:prstGeom prst="rect">
            <a:avLst/>
          </a:prstGeom>
          <a:noFill/>
          <a:ln>
            <a:noFill/>
          </a:ln>
        </p:spPr>
      </p:pic>
      <p:pic>
        <p:nvPicPr>
          <p:cNvPr id="4" name="Google Shape;405;p36">
            <a:extLst>
              <a:ext uri="{FF2B5EF4-FFF2-40B4-BE49-F238E27FC236}">
                <a16:creationId xmlns:a16="http://schemas.microsoft.com/office/drawing/2014/main" id="{9923ACC9-6DCE-17C8-9340-4349A30E8F76}"/>
              </a:ext>
            </a:extLst>
          </p:cNvPr>
          <p:cNvPicPr preferRelativeResize="0"/>
          <p:nvPr/>
        </p:nvPicPr>
        <p:blipFill rotWithShape="1">
          <a:blip r:embed="rId3">
            <a:alphaModFix/>
          </a:blip>
          <a:srcRect/>
          <a:stretch/>
        </p:blipFill>
        <p:spPr>
          <a:xfrm>
            <a:off x="1059864" y="6883320"/>
            <a:ext cx="3282188" cy="2905044"/>
          </a:xfrm>
          <a:prstGeom prst="rect">
            <a:avLst/>
          </a:prstGeom>
          <a:noFill/>
          <a:ln>
            <a:noFill/>
          </a:ln>
        </p:spPr>
      </p:pic>
      <p:pic>
        <p:nvPicPr>
          <p:cNvPr id="7" name="Google Shape;407;p36">
            <a:extLst>
              <a:ext uri="{FF2B5EF4-FFF2-40B4-BE49-F238E27FC236}">
                <a16:creationId xmlns:a16="http://schemas.microsoft.com/office/drawing/2014/main" id="{C2F99FE3-3A20-0FC7-1F8A-BD5D73B4005F}"/>
              </a:ext>
            </a:extLst>
          </p:cNvPr>
          <p:cNvPicPr preferRelativeResize="0"/>
          <p:nvPr/>
        </p:nvPicPr>
        <p:blipFill rotWithShape="1">
          <a:blip r:embed="rId4">
            <a:alphaModFix/>
          </a:blip>
          <a:srcRect/>
          <a:stretch/>
        </p:blipFill>
        <p:spPr>
          <a:xfrm>
            <a:off x="6701511" y="3997024"/>
            <a:ext cx="10512327" cy="4839299"/>
          </a:xfrm>
          <a:prstGeom prst="rect">
            <a:avLst/>
          </a:prstGeom>
          <a:noFill/>
          <a:ln>
            <a:noFill/>
          </a:ln>
        </p:spPr>
      </p:pic>
    </p:spTree>
    <p:extLst>
      <p:ext uri="{BB962C8B-B14F-4D97-AF65-F5344CB8AC3E}">
        <p14:creationId xmlns:p14="http://schemas.microsoft.com/office/powerpoint/2010/main" val="3378749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El operador </a:t>
            </a:r>
            <a:r>
              <a:rPr lang="es-MX" sz="3600" b="1" dirty="0">
                <a:solidFill>
                  <a:schemeClr val="tx1"/>
                </a:solidFill>
                <a:latin typeface="Arial" panose="020B0604020202020204" pitchFamily="34" charset="0"/>
                <a:cs typeface="Arial" panose="020B0604020202020204" pitchFamily="34" charset="0"/>
              </a:rPr>
              <a:t>new</a:t>
            </a:r>
            <a:r>
              <a:rPr lang="es-MX" sz="3600" dirty="0">
                <a:solidFill>
                  <a:schemeClr val="tx1"/>
                </a:solidFill>
                <a:latin typeface="Arial" panose="020B0604020202020204" pitchFamily="34" charset="0"/>
                <a:cs typeface="Arial" panose="020B0604020202020204" pitchFamily="34" charset="0"/>
              </a:rPr>
              <a:t> es el que crea el objeto de forma automática ejecutando el método constructor que se define en la clase Pizza. Existen dos tipos:</a:t>
            </a: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2286000" lvl="4" indent="-317500" algn="l" rtl="0">
              <a:lnSpc>
                <a:spcPct val="90000"/>
              </a:lnSpc>
              <a:spcBef>
                <a:spcPts val="500"/>
              </a:spcBef>
              <a:spcAft>
                <a:spcPts val="0"/>
              </a:spcAft>
              <a:buClr>
                <a:schemeClr val="tx1"/>
              </a:buClr>
              <a:buSzPts val="1400"/>
              <a:buFont typeface="Arial"/>
              <a:buChar char="➤"/>
            </a:pPr>
            <a:r>
              <a:rPr lang="es-MX" sz="3600" dirty="0">
                <a:solidFill>
                  <a:schemeClr val="tx1"/>
                </a:solidFill>
                <a:latin typeface="Arial" panose="020B0604020202020204" pitchFamily="34" charset="0"/>
                <a:ea typeface="Calibri"/>
                <a:cs typeface="Arial" panose="020B0604020202020204" pitchFamily="34" charset="0"/>
                <a:sym typeface="Calibri"/>
              </a:rPr>
              <a:t>Con parámetros </a:t>
            </a:r>
            <a:endParaRPr lang="es-MX" sz="3600" dirty="0">
              <a:solidFill>
                <a:schemeClr val="tx1"/>
              </a:solidFill>
              <a:latin typeface="Arial" panose="020B0604020202020204" pitchFamily="34" charset="0"/>
              <a:cs typeface="Arial" panose="020B0604020202020204" pitchFamily="34" charset="0"/>
            </a:endParaRPr>
          </a:p>
          <a:p>
            <a:pPr marL="2286000" lvl="4" indent="-317500" algn="l" rtl="0">
              <a:lnSpc>
                <a:spcPct val="90000"/>
              </a:lnSpc>
              <a:spcBef>
                <a:spcPts val="500"/>
              </a:spcBef>
              <a:spcAft>
                <a:spcPts val="0"/>
              </a:spcAft>
              <a:buClr>
                <a:schemeClr val="tx1"/>
              </a:buClr>
              <a:buSzPts val="1400"/>
              <a:buFont typeface="Arial"/>
              <a:buChar char="➤"/>
            </a:pPr>
            <a:r>
              <a:rPr lang="es-MX" sz="3600" dirty="0">
                <a:solidFill>
                  <a:schemeClr val="tx1"/>
                </a:solidFill>
                <a:latin typeface="Arial" panose="020B0604020202020204" pitchFamily="34" charset="0"/>
                <a:ea typeface="Calibri"/>
                <a:cs typeface="Arial" panose="020B0604020202020204" pitchFamily="34" charset="0"/>
                <a:sym typeface="Calibri"/>
              </a:rPr>
              <a:t>Sin parámetros	</a:t>
            </a:r>
            <a:r>
              <a:rPr lang="es-MX" sz="3600" dirty="0">
                <a:solidFill>
                  <a:schemeClr val="tx1"/>
                </a:solidFill>
                <a:latin typeface="Arial" panose="020B0604020202020204" pitchFamily="34" charset="0"/>
                <a:cs typeface="Arial" panose="020B0604020202020204" pitchFamily="34" charset="0"/>
              </a:rPr>
              <a:t>	</a:t>
            </a:r>
          </a:p>
          <a:p>
            <a:pPr marL="1968500" lvl="4" indent="0" algn="just" rtl="0">
              <a:lnSpc>
                <a:spcPct val="90000"/>
              </a:lnSpc>
              <a:spcBef>
                <a:spcPts val="500"/>
              </a:spcBef>
              <a:spcAft>
                <a:spcPts val="0"/>
              </a:spcAft>
              <a:buClr>
                <a:srgbClr val="7030A0"/>
              </a:buClr>
              <a:buSzPts val="14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La llamada del método del ejemplo, es al constructor con parámetros (3).</a:t>
            </a: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La llamada al constructor sin parámetros sería:</a:t>
            </a: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a:t>
            </a:r>
            <a:r>
              <a:rPr lang="es-MX" sz="3600" dirty="0">
                <a:solidFill>
                  <a:schemeClr val="tx1"/>
                </a:solidFill>
                <a:latin typeface="Arial" panose="020B0604020202020204" pitchFamily="34" charset="0"/>
                <a:cs typeface="Arial" panose="020B0604020202020204" pitchFamily="34" charset="0"/>
              </a:rPr>
              <a:t>	</a:t>
            </a:r>
          </a:p>
          <a:p>
            <a:pPr marL="50800" lvl="0" indent="0" algn="l"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Ya sea el </a:t>
            </a:r>
            <a:r>
              <a:rPr lang="es-MX" sz="3600" b="1" dirty="0">
                <a:solidFill>
                  <a:schemeClr val="tx1"/>
                </a:solidFill>
                <a:latin typeface="Arial" panose="020B0604020202020204" pitchFamily="34" charset="0"/>
                <a:cs typeface="Arial" panose="020B0604020202020204" pitchFamily="34" charset="0"/>
              </a:rPr>
              <a:t>constructor con o sin parámetros</a:t>
            </a:r>
            <a:r>
              <a:rPr lang="es-MX" sz="3600" dirty="0">
                <a:solidFill>
                  <a:schemeClr val="tx1"/>
                </a:solidFill>
                <a:latin typeface="Arial" panose="020B0604020202020204" pitchFamily="34" charset="0"/>
                <a:cs typeface="Arial" panose="020B0604020202020204" pitchFamily="34" charset="0"/>
              </a:rPr>
              <a:t>, su fin es inicializar los objetos. Su </a:t>
            </a:r>
            <a:r>
              <a:rPr lang="es-MX" sz="3600" b="1" dirty="0">
                <a:solidFill>
                  <a:schemeClr val="tx1"/>
                </a:solidFill>
                <a:latin typeface="Arial" panose="020B0604020202020204" pitchFamily="34" charset="0"/>
                <a:cs typeface="Arial" panose="020B0604020202020204" pitchFamily="34" charset="0"/>
              </a:rPr>
              <a:t>nombre</a:t>
            </a:r>
            <a:r>
              <a:rPr lang="es-MX" sz="3600" dirty="0">
                <a:solidFill>
                  <a:schemeClr val="tx1"/>
                </a:solidFill>
                <a:latin typeface="Arial" panose="020B0604020202020204" pitchFamily="34" charset="0"/>
                <a:cs typeface="Arial" panose="020B0604020202020204" pitchFamily="34" charset="0"/>
              </a:rPr>
              <a:t> siempre es el </a:t>
            </a:r>
            <a:r>
              <a:rPr lang="es-MX" sz="3600" b="1" dirty="0">
                <a:solidFill>
                  <a:schemeClr val="tx1"/>
                </a:solidFill>
                <a:latin typeface="Arial" panose="020B0604020202020204" pitchFamily="34" charset="0"/>
                <a:cs typeface="Arial" panose="020B0604020202020204" pitchFamily="34" charset="0"/>
              </a:rPr>
              <a:t>mismo nombre de la clase</a:t>
            </a:r>
            <a:r>
              <a:rPr lang="es-MX" sz="3600" dirty="0">
                <a:solidFill>
                  <a:schemeClr val="tx1"/>
                </a:solidFill>
                <a:latin typeface="Arial" panose="020B0604020202020204" pitchFamily="34" charset="0"/>
                <a:cs typeface="Arial" panose="020B0604020202020204" pitchFamily="34" charset="0"/>
              </a:rPr>
              <a:t>.</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9" name="Google Shape;416;p37">
            <a:extLst>
              <a:ext uri="{FF2B5EF4-FFF2-40B4-BE49-F238E27FC236}">
                <a16:creationId xmlns:a16="http://schemas.microsoft.com/office/drawing/2014/main" id="{5028A199-8C4E-45D2-CE03-BCC1035CBD7F}"/>
              </a:ext>
            </a:extLst>
          </p:cNvPr>
          <p:cNvSpPr/>
          <p:nvPr/>
        </p:nvSpPr>
        <p:spPr>
          <a:xfrm>
            <a:off x="7004050" y="7940675"/>
            <a:ext cx="3505200" cy="457200"/>
          </a:xfrm>
          <a:custGeom>
            <a:avLst/>
            <a:gdLst/>
            <a:ahLst/>
            <a:cxnLst/>
            <a:rect l="l" t="t" r="r" b="b"/>
            <a:pathLst>
              <a:path w="1838397" h="388927" extrusionOk="0">
                <a:moveTo>
                  <a:pt x="0" y="0"/>
                </a:moveTo>
                <a:cubicBezTo>
                  <a:pt x="159685" y="-12899"/>
                  <a:pt x="266017" y="46507"/>
                  <a:pt x="441215" y="0"/>
                </a:cubicBezTo>
                <a:cubicBezTo>
                  <a:pt x="616414" y="-46507"/>
                  <a:pt x="679130" y="9101"/>
                  <a:pt x="845663" y="0"/>
                </a:cubicBezTo>
                <a:cubicBezTo>
                  <a:pt x="1012196" y="-9101"/>
                  <a:pt x="1152050" y="48397"/>
                  <a:pt x="1342030" y="0"/>
                </a:cubicBezTo>
                <a:cubicBezTo>
                  <a:pt x="1532010" y="-48397"/>
                  <a:pt x="1621299" y="27850"/>
                  <a:pt x="1838397" y="0"/>
                </a:cubicBezTo>
                <a:cubicBezTo>
                  <a:pt x="1847767" y="163143"/>
                  <a:pt x="1809403" y="264749"/>
                  <a:pt x="1838397" y="388927"/>
                </a:cubicBezTo>
                <a:cubicBezTo>
                  <a:pt x="1684763" y="416076"/>
                  <a:pt x="1579418" y="379048"/>
                  <a:pt x="1415566" y="388927"/>
                </a:cubicBezTo>
                <a:cubicBezTo>
                  <a:pt x="1251714" y="398806"/>
                  <a:pt x="1093145" y="354663"/>
                  <a:pt x="992734" y="388927"/>
                </a:cubicBezTo>
                <a:cubicBezTo>
                  <a:pt x="892323" y="423191"/>
                  <a:pt x="606898" y="375032"/>
                  <a:pt x="496367" y="388927"/>
                </a:cubicBezTo>
                <a:cubicBezTo>
                  <a:pt x="385836" y="402822"/>
                  <a:pt x="203567" y="357727"/>
                  <a:pt x="0" y="388927"/>
                </a:cubicBezTo>
                <a:cubicBezTo>
                  <a:pt x="-25463" y="214429"/>
                  <a:pt x="32389" y="166293"/>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entury Gothic"/>
                <a:ea typeface="Century Gothic"/>
                <a:cs typeface="Century Gothic"/>
                <a:sym typeface="Century Gothic"/>
              </a:rPr>
              <a:t>sin </a:t>
            </a:r>
            <a:r>
              <a:rPr lang="en-US" sz="3200" b="0" i="0" u="none" strike="noStrike" cap="none" dirty="0" err="1">
                <a:solidFill>
                  <a:srgbClr val="000000"/>
                </a:solidFill>
                <a:latin typeface="Century Gothic"/>
                <a:ea typeface="Century Gothic"/>
                <a:cs typeface="Century Gothic"/>
                <a:sym typeface="Century Gothic"/>
              </a:rPr>
              <a:t>parámetros</a:t>
            </a:r>
            <a:endParaRPr sz="3200" dirty="0"/>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p:txBody>
      </p:sp>
      <p:cxnSp>
        <p:nvCxnSpPr>
          <p:cNvPr id="12" name="Google Shape;388;p34">
            <a:extLst>
              <a:ext uri="{FF2B5EF4-FFF2-40B4-BE49-F238E27FC236}">
                <a16:creationId xmlns:a16="http://schemas.microsoft.com/office/drawing/2014/main" id="{C10BC543-BA67-A523-0FEB-4CA3FB7C58D4}"/>
              </a:ext>
            </a:extLst>
          </p:cNvPr>
          <p:cNvCxnSpPr>
            <a:cxnSpLocks/>
          </p:cNvCxnSpPr>
          <p:nvPr/>
        </p:nvCxnSpPr>
        <p:spPr>
          <a:xfrm>
            <a:off x="8528050" y="7216908"/>
            <a:ext cx="0" cy="60960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6" name="Google Shape;417;p37">
            <a:extLst>
              <a:ext uri="{FF2B5EF4-FFF2-40B4-BE49-F238E27FC236}">
                <a16:creationId xmlns:a16="http://schemas.microsoft.com/office/drawing/2014/main" id="{E1F80CE2-3BD8-BAB4-59A3-12FAD17855E2}"/>
              </a:ext>
            </a:extLst>
          </p:cNvPr>
          <p:cNvPicPr preferRelativeResize="0"/>
          <p:nvPr/>
        </p:nvPicPr>
        <p:blipFill rotWithShape="1">
          <a:blip r:embed="rId2">
            <a:alphaModFix/>
          </a:blip>
          <a:srcRect/>
          <a:stretch/>
        </p:blipFill>
        <p:spPr>
          <a:xfrm>
            <a:off x="13843007" y="6416674"/>
            <a:ext cx="3762965" cy="2210069"/>
          </a:xfrm>
          <a:prstGeom prst="rect">
            <a:avLst/>
          </a:prstGeom>
          <a:noFill/>
          <a:ln w="9525" cap="flat" cmpd="sng">
            <a:solidFill>
              <a:srgbClr val="92D050"/>
            </a:solidFill>
            <a:prstDash val="solid"/>
            <a:round/>
            <a:headEnd type="none" w="sm" len="sm"/>
            <a:tailEnd type="none" w="sm" len="sm"/>
          </a:ln>
        </p:spPr>
      </p:pic>
    </p:spTree>
    <p:extLst>
      <p:ext uri="{BB962C8B-B14F-4D97-AF65-F5344CB8AC3E}">
        <p14:creationId xmlns:p14="http://schemas.microsoft.com/office/powerpoint/2010/main" val="104919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Clases y Objetos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Conversa con tu compañero, la solución…</a:t>
            </a:r>
            <a:endParaRPr lang="es-MX" sz="3600" dirty="0">
              <a:latin typeface="Arial" panose="020B0604020202020204" pitchFamily="34" charset="0"/>
              <a:cs typeface="Arial" panose="020B0604020202020204" pitchFamily="34" charset="0"/>
            </a:endParaRP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2996844"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clase</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objeto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4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7" name="Google Shape;125;p6">
            <a:extLst>
              <a:ext uri="{FF2B5EF4-FFF2-40B4-BE49-F238E27FC236}">
                <a16:creationId xmlns:a16="http://schemas.microsoft.com/office/drawing/2014/main" id="{644C7EB6-1FB4-73AC-85F7-35987C83D0CE}"/>
              </a:ext>
            </a:extLst>
          </p:cNvPr>
          <p:cNvPicPr preferRelativeResize="0"/>
          <p:nvPr/>
        </p:nvPicPr>
        <p:blipFill rotWithShape="1">
          <a:blip r:embed="rId2">
            <a:alphaModFix/>
          </a:blip>
          <a:srcRect/>
          <a:stretch/>
        </p:blipFill>
        <p:spPr>
          <a:xfrm>
            <a:off x="6775450" y="2759075"/>
            <a:ext cx="9677675" cy="7229153"/>
          </a:xfrm>
          <a:prstGeom prst="rect">
            <a:avLst/>
          </a:prstGeom>
          <a:noFill/>
          <a:ln>
            <a:noFill/>
          </a:ln>
        </p:spPr>
      </p:pic>
    </p:spTree>
    <p:extLst>
      <p:ext uri="{BB962C8B-B14F-4D97-AF65-F5344CB8AC3E}">
        <p14:creationId xmlns:p14="http://schemas.microsoft.com/office/powerpoint/2010/main" val="2243986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n-US" sz="3600" dirty="0" err="1">
                <a:solidFill>
                  <a:schemeClr val="tx1"/>
                </a:solidFill>
                <a:latin typeface="Arial" panose="020B0604020202020204" pitchFamily="34" charset="0"/>
                <a:cs typeface="Arial" panose="020B0604020202020204" pitchFamily="34" charset="0"/>
              </a:rPr>
              <a:t>Veamos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los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siguientes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ejemplos</a:t>
            </a:r>
            <a:r>
              <a:rPr lang="en-US" sz="3600" dirty="0">
                <a:solidFill>
                  <a:schemeClr val="tx1"/>
                </a:solidFill>
                <a:latin typeface="Arial" panose="020B0604020202020204" pitchFamily="34" charset="0"/>
                <a:cs typeface="Arial" panose="020B0604020202020204" pitchFamily="34" charset="0"/>
              </a:rPr>
              <a:t>, de </a:t>
            </a:r>
            <a:r>
              <a:rPr lang="en-US" sz="3600" dirty="0" err="1">
                <a:solidFill>
                  <a:schemeClr val="tx1"/>
                </a:solidFill>
                <a:latin typeface="Arial" panose="020B0604020202020204" pitchFamily="34" charset="0"/>
                <a:cs typeface="Arial" panose="020B0604020202020204" pitchFamily="34" charset="0"/>
              </a:rPr>
              <a:t>invocaciones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llamadas</a:t>
            </a:r>
            <a:r>
              <a:rPr lang="en-US" sz="3600" dirty="0">
                <a:solidFill>
                  <a:schemeClr val="tx1"/>
                </a:solidFill>
                <a:latin typeface="Arial" panose="020B0604020202020204" pitchFamily="34" charset="0"/>
                <a:cs typeface="Arial" panose="020B0604020202020204" pitchFamily="34" charset="0"/>
              </a:rPr>
              <a:t>) a </a:t>
            </a:r>
            <a:r>
              <a:rPr lang="en-US" sz="3600" dirty="0" err="1">
                <a:solidFill>
                  <a:schemeClr val="tx1"/>
                </a:solidFill>
                <a:latin typeface="Arial" panose="020B0604020202020204" pitchFamily="34" charset="0"/>
                <a:cs typeface="Arial" panose="020B0604020202020204" pitchFamily="34" charset="0"/>
              </a:rPr>
              <a:t>los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constructores</a:t>
            </a:r>
            <a:r>
              <a:rPr lang="en-US" sz="3600" dirty="0">
                <a:solidFill>
                  <a:schemeClr val="tx1"/>
                </a:solidFill>
                <a:latin typeface="Arial" panose="020B0604020202020204" pitchFamily="34" charset="0"/>
                <a:cs typeface="Arial" panose="020B0604020202020204" pitchFamily="34" charset="0"/>
              </a:rPr>
              <a:t>:</a:t>
            </a:r>
          </a:p>
          <a:p>
            <a:pPr marL="457200" marR="0" lvl="0" indent="-406400" algn="l" rtl="0">
              <a:lnSpc>
                <a:spcPct val="90000"/>
              </a:lnSpc>
              <a:spcBef>
                <a:spcPts val="1000"/>
              </a:spcBef>
              <a:spcAft>
                <a:spcPts val="0"/>
              </a:spcAft>
              <a:buClr>
                <a:schemeClr val="tx1"/>
              </a:buClr>
              <a:buSzPts val="2800"/>
              <a:buFont typeface="Franklin Gothic"/>
              <a:buChar char="»"/>
            </a:pPr>
            <a:r>
              <a:rPr lang="en-US" sz="3600" dirty="0">
                <a:solidFill>
                  <a:schemeClr val="tx1"/>
                </a:solidFill>
                <a:latin typeface="Arial" panose="020B0604020202020204" pitchFamily="34" charset="0"/>
                <a:cs typeface="Arial" panose="020B0604020202020204" pitchFamily="34" charset="0"/>
              </a:rPr>
              <a:t>Con </a:t>
            </a:r>
            <a:r>
              <a:rPr lang="en-US" sz="3600" dirty="0" err="1">
                <a:solidFill>
                  <a:schemeClr val="tx1"/>
                </a:solidFill>
                <a:latin typeface="Arial" panose="020B0604020202020204" pitchFamily="34" charset="0"/>
                <a:cs typeface="Arial" panose="020B0604020202020204" pitchFamily="34" charset="0"/>
              </a:rPr>
              <a:t>parámetros</a:t>
            </a:r>
            <a:r>
              <a:rPr lang="en-US" sz="3600" dirty="0">
                <a:solidFill>
                  <a:schemeClr val="tx1"/>
                </a:solidFill>
                <a:latin typeface="Arial" panose="020B0604020202020204" pitchFamily="34" charset="0"/>
                <a:cs typeface="Arial" panose="020B0604020202020204" pitchFamily="34" charset="0"/>
              </a:rPr>
              <a:t>:</a:t>
            </a:r>
          </a:p>
          <a:p>
            <a:pPr marL="1028700"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Pizza(“pepperoni”,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grande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gruesa</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r>
              <a:rPr lang="en-US" sz="3600" dirty="0">
                <a:solidFill>
                  <a:schemeClr val="tx1"/>
                </a:solidFill>
                <a:latin typeface="Arial" panose="020B0604020202020204" pitchFamily="34" charset="0"/>
                <a:ea typeface="Calibri"/>
                <a:cs typeface="Arial" panose="020B0604020202020204" pitchFamily="34" charset="0"/>
                <a:sym typeface="Calibri"/>
              </a:rPr>
              <a:t>Los </a:t>
            </a:r>
            <a:r>
              <a:rPr lang="en-US" sz="3600" dirty="0" err="1">
                <a:solidFill>
                  <a:schemeClr val="tx1"/>
                </a:solidFill>
                <a:latin typeface="Arial" panose="020B0604020202020204" pitchFamily="34" charset="0"/>
                <a:ea typeface="Calibri"/>
                <a:cs typeface="Arial" panose="020B0604020202020204" pitchFamily="34" charset="0"/>
                <a:sym typeface="Calibri"/>
              </a:rPr>
              <a:t>atributos</a:t>
            </a:r>
            <a:r>
              <a:rPr lang="en-US" sz="3600" dirty="0">
                <a:solidFill>
                  <a:schemeClr val="tx1"/>
                </a:solidFill>
                <a:latin typeface="Arial" panose="020B0604020202020204" pitchFamily="34" charset="0"/>
                <a:ea typeface="Calibri"/>
                <a:cs typeface="Arial" panose="020B0604020202020204" pitchFamily="34" charset="0"/>
                <a:sym typeface="Calibri"/>
              </a:rPr>
              <a:t> se </a:t>
            </a:r>
            <a:r>
              <a:rPr lang="en-US" sz="3600" dirty="0" err="1">
                <a:solidFill>
                  <a:schemeClr val="tx1"/>
                </a:solidFill>
                <a:latin typeface="Arial" panose="020B0604020202020204" pitchFamily="34" charset="0"/>
                <a:ea typeface="Calibri"/>
                <a:cs typeface="Arial" panose="020B0604020202020204" pitchFamily="34" charset="0"/>
                <a:sym typeface="Calibri"/>
              </a:rPr>
              <a:t>inicializan</a:t>
            </a:r>
            <a:r>
              <a:rPr lang="en-US" sz="3600" dirty="0">
                <a:solidFill>
                  <a:schemeClr val="tx1"/>
                </a:solidFill>
                <a:latin typeface="Arial" panose="020B0604020202020204" pitchFamily="34" charset="0"/>
                <a:ea typeface="Calibri"/>
                <a:cs typeface="Arial" panose="020B0604020202020204" pitchFamily="34" charset="0"/>
                <a:sym typeface="Calibri"/>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dirty="0">
                <a:solidFill>
                  <a:schemeClr val="tx1"/>
                </a:solidFill>
                <a:latin typeface="Arial" panose="020B0604020202020204" pitchFamily="34" charset="0"/>
                <a:ea typeface="Calibri"/>
                <a:cs typeface="Arial" panose="020B0604020202020204" pitchFamily="34" charset="0"/>
                <a:sym typeface="Calibri"/>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nombre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“pepperoni”</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tamano</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grande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masa =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gruesa</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457200" marR="0" lvl="0" indent="-406400" algn="l" rtl="0">
              <a:lnSpc>
                <a:spcPct val="90000"/>
              </a:lnSpc>
              <a:spcBef>
                <a:spcPts val="1000"/>
              </a:spcBef>
              <a:spcAft>
                <a:spcPts val="0"/>
              </a:spcAft>
              <a:buClr>
                <a:schemeClr val="tx1"/>
              </a:buClr>
              <a:buSzPts val="2800"/>
              <a:buFont typeface="Franklin Gothic"/>
              <a:buChar char="»"/>
            </a:pPr>
            <a:r>
              <a:rPr lang="en-US" sz="3600" dirty="0">
                <a:solidFill>
                  <a:schemeClr val="tx1"/>
                </a:solidFill>
                <a:latin typeface="Arial" panose="020B0604020202020204" pitchFamily="34" charset="0"/>
                <a:cs typeface="Arial" panose="020B0604020202020204" pitchFamily="34" charset="0"/>
              </a:rPr>
              <a:t>Sin </a:t>
            </a:r>
            <a:r>
              <a:rPr lang="en-US" sz="3600" dirty="0" err="1">
                <a:solidFill>
                  <a:schemeClr val="tx1"/>
                </a:solidFill>
                <a:latin typeface="Arial" panose="020B0604020202020204" pitchFamily="34" charset="0"/>
                <a:cs typeface="Arial" panose="020B0604020202020204" pitchFamily="34" charset="0"/>
              </a:rPr>
              <a:t>parámetros</a:t>
            </a:r>
            <a:r>
              <a:rPr lang="en-US" sz="3600" dirty="0">
                <a:solidFill>
                  <a:schemeClr val="tx1"/>
                </a:solidFill>
                <a:latin typeface="Arial" panose="020B0604020202020204" pitchFamily="34" charset="0"/>
                <a:cs typeface="Arial" panose="020B0604020202020204" pitchFamily="34" charset="0"/>
              </a:rPr>
              <a:t>:</a:t>
            </a:r>
            <a:endParaRPr lang="en-US" sz="3600" dirty="0">
              <a:solidFill>
                <a:schemeClr val="tx1"/>
              </a:solidFill>
              <a:latin typeface="Arial" panose="020B0604020202020204" pitchFamily="34" charset="0"/>
              <a:ea typeface="Franklin Gothic"/>
              <a:cs typeface="Arial" panose="020B0604020202020204" pitchFamily="34" charset="0"/>
              <a:sym typeface="Franklin Gothic"/>
            </a:endParaRPr>
          </a:p>
          <a:p>
            <a:pPr marL="50800" lvl="0" indent="0" algn="l" rtl="0">
              <a:lnSpc>
                <a:spcPct val="90000"/>
              </a:lnSpc>
              <a:spcBef>
                <a:spcPts val="1000"/>
              </a:spcBef>
              <a:spcAft>
                <a:spcPts val="0"/>
              </a:spcAft>
              <a:buSzPts val="2800"/>
              <a:buNone/>
            </a:pPr>
            <a:r>
              <a:rPr lang="en-US" sz="3600" b="1" dirty="0">
                <a:solidFill>
                  <a:schemeClr val="tx1"/>
                </a:solidFill>
                <a:latin typeface="Arial" panose="020B0604020202020204" pitchFamily="34" charset="0"/>
                <a:ea typeface="Franklin Gothic"/>
                <a:cs typeface="Arial" panose="020B0604020202020204" pitchFamily="34" charset="0"/>
                <a:sym typeface="Franklin Gothic"/>
              </a:rPr>
              <a:t>		</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a:t>
            </a:r>
            <a:endParaRPr lang="en-US" sz="3600" dirty="0">
              <a:solidFill>
                <a:schemeClr val="tx1"/>
              </a:solidFill>
              <a:latin typeface="Arial" panose="020B0604020202020204" pitchFamily="34" charset="0"/>
              <a:cs typeface="Arial" panose="020B0604020202020204" pitchFamily="34" charset="0"/>
            </a:endParaRPr>
          </a:p>
          <a:p>
            <a:pPr marL="0" lvl="1" indent="0" algn="l" rtl="0">
              <a:lnSpc>
                <a:spcPct val="90000"/>
              </a:lnSpc>
              <a:spcBef>
                <a:spcPts val="500"/>
              </a:spcBef>
              <a:spcAft>
                <a:spcPts val="0"/>
              </a:spcAft>
              <a:buSzPts val="24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dirty="0">
                <a:solidFill>
                  <a:schemeClr val="tx1"/>
                </a:solidFill>
                <a:latin typeface="Arial" panose="020B0604020202020204" pitchFamily="34" charset="0"/>
                <a:ea typeface="Calibri"/>
                <a:cs typeface="Arial" panose="020B0604020202020204" pitchFamily="34" charset="0"/>
                <a:sym typeface="Calibri"/>
              </a:rPr>
              <a:t>Los </a:t>
            </a:r>
            <a:r>
              <a:rPr lang="en-US" sz="3600" dirty="0" err="1">
                <a:solidFill>
                  <a:schemeClr val="tx1"/>
                </a:solidFill>
                <a:latin typeface="Arial" panose="020B0604020202020204" pitchFamily="34" charset="0"/>
                <a:ea typeface="Calibri"/>
                <a:cs typeface="Arial" panose="020B0604020202020204" pitchFamily="34" charset="0"/>
                <a:sym typeface="Calibri"/>
              </a:rPr>
              <a:t>atributos</a:t>
            </a:r>
            <a:r>
              <a:rPr lang="en-US" sz="3600" dirty="0">
                <a:solidFill>
                  <a:schemeClr val="tx1"/>
                </a:solidFill>
                <a:latin typeface="Arial" panose="020B0604020202020204" pitchFamily="34" charset="0"/>
                <a:ea typeface="Calibri"/>
                <a:cs typeface="Arial" panose="020B0604020202020204" pitchFamily="34" charset="0"/>
                <a:sym typeface="Calibri"/>
              </a:rPr>
              <a:t> se </a:t>
            </a:r>
            <a:r>
              <a:rPr lang="en-US" sz="3600" dirty="0" err="1">
                <a:solidFill>
                  <a:schemeClr val="tx1"/>
                </a:solidFill>
                <a:latin typeface="Arial" panose="020B0604020202020204" pitchFamily="34" charset="0"/>
                <a:ea typeface="Calibri"/>
                <a:cs typeface="Arial" panose="020B0604020202020204" pitchFamily="34" charset="0"/>
                <a:sym typeface="Calibri"/>
              </a:rPr>
              <a:t>inicializan</a:t>
            </a:r>
            <a:r>
              <a:rPr lang="en-US" sz="3600" dirty="0">
                <a:solidFill>
                  <a:schemeClr val="tx1"/>
                </a:solidFill>
                <a:latin typeface="Arial" panose="020B0604020202020204" pitchFamily="34" charset="0"/>
                <a:ea typeface="Calibri"/>
                <a:cs typeface="Arial" panose="020B0604020202020204" pitchFamily="34" charset="0"/>
                <a:sym typeface="Calibri"/>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nombre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null</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tamano</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null</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masa = null</a:t>
            </a: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26;p38">
            <a:extLst>
              <a:ext uri="{FF2B5EF4-FFF2-40B4-BE49-F238E27FC236}">
                <a16:creationId xmlns:a16="http://schemas.microsoft.com/office/drawing/2014/main" id="{2EFEDB89-3A0F-AB98-3656-BC4743767EE4}"/>
              </a:ext>
            </a:extLst>
          </p:cNvPr>
          <p:cNvPicPr preferRelativeResize="0"/>
          <p:nvPr/>
        </p:nvPicPr>
        <p:blipFill rotWithShape="1">
          <a:blip r:embed="rId2">
            <a:alphaModFix/>
          </a:blip>
          <a:srcRect/>
          <a:stretch/>
        </p:blipFill>
        <p:spPr>
          <a:xfrm>
            <a:off x="9594849" y="4320566"/>
            <a:ext cx="3895838" cy="2491008"/>
          </a:xfrm>
          <a:prstGeom prst="rect">
            <a:avLst/>
          </a:prstGeom>
          <a:noFill/>
          <a:ln>
            <a:noFill/>
          </a:ln>
        </p:spPr>
      </p:pic>
      <p:pic>
        <p:nvPicPr>
          <p:cNvPr id="4" name="Google Shape;427;p38">
            <a:extLst>
              <a:ext uri="{FF2B5EF4-FFF2-40B4-BE49-F238E27FC236}">
                <a16:creationId xmlns:a16="http://schemas.microsoft.com/office/drawing/2014/main" id="{9A580A9E-66B1-401B-7CF4-D9837120A60A}"/>
              </a:ext>
            </a:extLst>
          </p:cNvPr>
          <p:cNvPicPr preferRelativeResize="0"/>
          <p:nvPr/>
        </p:nvPicPr>
        <p:blipFill rotWithShape="1">
          <a:blip r:embed="rId3">
            <a:alphaModFix/>
          </a:blip>
          <a:srcRect/>
          <a:stretch/>
        </p:blipFill>
        <p:spPr>
          <a:xfrm>
            <a:off x="9594850" y="8394481"/>
            <a:ext cx="3895837" cy="2200275"/>
          </a:xfrm>
          <a:prstGeom prst="rect">
            <a:avLst/>
          </a:prstGeom>
          <a:noFill/>
          <a:ln>
            <a:noFill/>
          </a:ln>
        </p:spPr>
      </p:pic>
      <p:sp>
        <p:nvSpPr>
          <p:cNvPr id="7" name="Google Shape;387;p34">
            <a:extLst>
              <a:ext uri="{FF2B5EF4-FFF2-40B4-BE49-F238E27FC236}">
                <a16:creationId xmlns:a16="http://schemas.microsoft.com/office/drawing/2014/main" id="{B503DB77-7141-70AA-C01F-BE4E80563DAA}"/>
              </a:ext>
            </a:extLst>
          </p:cNvPr>
          <p:cNvSpPr/>
          <p:nvPr/>
        </p:nvSpPr>
        <p:spPr>
          <a:xfrm>
            <a:off x="13923699" y="6181167"/>
            <a:ext cx="5063600" cy="2213314"/>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Los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numéricos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inicializan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0,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booleanos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false y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String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null.</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1962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Estas instrucciones funcionan si los métodos constructores están definidos en la clase.</a:t>
            </a:r>
          </a:p>
          <a:p>
            <a:pPr marL="50800" lvl="0" indent="0" algn="l" rtl="0">
              <a:lnSpc>
                <a:spcPct val="90000"/>
              </a:lnSpc>
              <a:spcBef>
                <a:spcPts val="1000"/>
              </a:spcBef>
              <a:spcAft>
                <a:spcPts val="0"/>
              </a:spcAft>
              <a:buSzPts val="2800"/>
              <a:buNone/>
            </a:pPr>
            <a:r>
              <a:rPr lang="es-MX" sz="3600" b="1" i="1" dirty="0">
                <a:solidFill>
                  <a:schemeClr val="tx1"/>
                </a:solidFill>
                <a:latin typeface="Arial" panose="020B0604020202020204" pitchFamily="34" charset="0"/>
                <a:cs typeface="Arial" panose="020B0604020202020204" pitchFamily="34" charset="0"/>
              </a:rPr>
              <a:t>¡Programemos los constructores!</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Primero nos posicionamos en la clase Pizza y desplegamos el menú, que nos permite realizar varias acciones. Seleccionamos insertar código. Luego, elegimos constructor: </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225EC25F-9EF2-15B1-63B0-DDDEA891FD4F}"/>
              </a:ext>
            </a:extLst>
          </p:cNvPr>
          <p:cNvPicPr>
            <a:picLocks noChangeAspect="1"/>
          </p:cNvPicPr>
          <p:nvPr/>
        </p:nvPicPr>
        <p:blipFill>
          <a:blip r:embed="rId2"/>
          <a:stretch>
            <a:fillRect/>
          </a:stretch>
        </p:blipFill>
        <p:spPr>
          <a:xfrm>
            <a:off x="789405" y="4892675"/>
            <a:ext cx="10384202" cy="2390864"/>
          </a:xfrm>
          <a:prstGeom prst="rect">
            <a:avLst/>
          </a:prstGeom>
        </p:spPr>
      </p:pic>
      <p:pic>
        <p:nvPicPr>
          <p:cNvPr id="13" name="Imagen 12">
            <a:extLst>
              <a:ext uri="{FF2B5EF4-FFF2-40B4-BE49-F238E27FC236}">
                <a16:creationId xmlns:a16="http://schemas.microsoft.com/office/drawing/2014/main" id="{27579451-1318-CE9C-D7E2-5038EF88BAC4}"/>
              </a:ext>
            </a:extLst>
          </p:cNvPr>
          <p:cNvPicPr>
            <a:picLocks noChangeAspect="1"/>
          </p:cNvPicPr>
          <p:nvPr/>
        </p:nvPicPr>
        <p:blipFill>
          <a:blip r:embed="rId3"/>
          <a:stretch>
            <a:fillRect/>
          </a:stretch>
        </p:blipFill>
        <p:spPr>
          <a:xfrm>
            <a:off x="12996277" y="6753557"/>
            <a:ext cx="3667233" cy="4495801"/>
          </a:xfrm>
          <a:prstGeom prst="rect">
            <a:avLst/>
          </a:prstGeom>
        </p:spPr>
      </p:pic>
      <p:sp>
        <p:nvSpPr>
          <p:cNvPr id="14" name="Google Shape;436;p39">
            <a:extLst>
              <a:ext uri="{FF2B5EF4-FFF2-40B4-BE49-F238E27FC236}">
                <a16:creationId xmlns:a16="http://schemas.microsoft.com/office/drawing/2014/main" id="{4DE4A19C-4510-6AE7-8154-F8B2995D8135}"/>
              </a:ext>
            </a:extLst>
          </p:cNvPr>
          <p:cNvSpPr/>
          <p:nvPr/>
        </p:nvSpPr>
        <p:spPr>
          <a:xfrm rot="5400000">
            <a:off x="11906711" y="5959686"/>
            <a:ext cx="704267" cy="2292009"/>
          </a:xfrm>
          <a:prstGeom prst="bentArrow">
            <a:avLst>
              <a:gd name="adj1" fmla="val 25000"/>
              <a:gd name="adj2" fmla="val 26050"/>
              <a:gd name="adj3" fmla="val 25000"/>
              <a:gd name="adj4" fmla="val 43750"/>
            </a:avLst>
          </a:prstGeom>
          <a:solidFill>
            <a:srgbClr val="FF0000"/>
          </a:solidFill>
          <a:ln w="25400" cap="flat" cmpd="sng">
            <a:solidFill>
              <a:srgbClr val="DB05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285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046033E0-BAB0-13A8-1B32-52A840EB9C5D}"/>
              </a:ext>
            </a:extLst>
          </p:cNvPr>
          <p:cNvPicPr>
            <a:picLocks noChangeAspect="1"/>
          </p:cNvPicPr>
          <p:nvPr/>
        </p:nvPicPr>
        <p:blipFill>
          <a:blip r:embed="rId2"/>
          <a:stretch>
            <a:fillRect/>
          </a:stretch>
        </p:blipFill>
        <p:spPr>
          <a:xfrm>
            <a:off x="6899421" y="5865595"/>
            <a:ext cx="4086795" cy="5191850"/>
          </a:xfrm>
          <a:prstGeom prst="rect">
            <a:avLst/>
          </a:prstGeom>
        </p:spPr>
      </p:pic>
      <p:pic>
        <p:nvPicPr>
          <p:cNvPr id="8" name="Imagen 7">
            <a:extLst>
              <a:ext uri="{FF2B5EF4-FFF2-40B4-BE49-F238E27FC236}">
                <a16:creationId xmlns:a16="http://schemas.microsoft.com/office/drawing/2014/main" id="{F4388146-AEFF-163B-C29A-58DD1B7BEAB8}"/>
              </a:ext>
            </a:extLst>
          </p:cNvPr>
          <p:cNvPicPr>
            <a:picLocks noChangeAspect="1"/>
          </p:cNvPicPr>
          <p:nvPr/>
        </p:nvPicPr>
        <p:blipFill>
          <a:blip r:embed="rId3"/>
          <a:stretch>
            <a:fillRect/>
          </a:stretch>
        </p:blipFill>
        <p:spPr>
          <a:xfrm>
            <a:off x="2267639" y="1844591"/>
            <a:ext cx="4086795" cy="5172797"/>
          </a:xfrm>
          <a:prstGeom prst="rect">
            <a:avLst/>
          </a:prstGeom>
        </p:spPr>
      </p:pic>
      <p:pic>
        <p:nvPicPr>
          <p:cNvPr id="11" name="Imagen 10">
            <a:extLst>
              <a:ext uri="{FF2B5EF4-FFF2-40B4-BE49-F238E27FC236}">
                <a16:creationId xmlns:a16="http://schemas.microsoft.com/office/drawing/2014/main" id="{131EBA5B-AE39-6D34-8FB1-0EE29044D235}"/>
              </a:ext>
            </a:extLst>
          </p:cNvPr>
          <p:cNvPicPr>
            <a:picLocks noChangeAspect="1"/>
          </p:cNvPicPr>
          <p:nvPr/>
        </p:nvPicPr>
        <p:blipFill>
          <a:blip r:embed="rId4"/>
          <a:stretch>
            <a:fillRect/>
          </a:stretch>
        </p:blipFill>
        <p:spPr>
          <a:xfrm>
            <a:off x="10025818" y="3315304"/>
            <a:ext cx="7810643" cy="2252754"/>
          </a:xfrm>
          <a:prstGeom prst="rect">
            <a:avLst/>
          </a:prstGeom>
        </p:spPr>
      </p:pic>
      <p:sp>
        <p:nvSpPr>
          <p:cNvPr id="12" name="Google Shape;387;p34">
            <a:extLst>
              <a:ext uri="{FF2B5EF4-FFF2-40B4-BE49-F238E27FC236}">
                <a16:creationId xmlns:a16="http://schemas.microsoft.com/office/drawing/2014/main" id="{CF4B1E8A-E91F-4A81-CF91-DB9322D7BDA3}"/>
              </a:ext>
            </a:extLst>
          </p:cNvPr>
          <p:cNvSpPr/>
          <p:nvPr/>
        </p:nvSpPr>
        <p:spPr>
          <a:xfrm>
            <a:off x="6899421" y="1419453"/>
            <a:ext cx="8053520"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Para crear el constructor con parámetros, damos clic al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Select</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All </a:t>
            </a: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y luego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Generate</a:t>
            </a:r>
            <a:endParaRPr sz="3200" b="1"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15" name="Google Shape;436;p39">
            <a:extLst>
              <a:ext uri="{FF2B5EF4-FFF2-40B4-BE49-F238E27FC236}">
                <a16:creationId xmlns:a16="http://schemas.microsoft.com/office/drawing/2014/main" id="{3F5BE50D-4335-656E-5793-0378CDD90840}"/>
              </a:ext>
            </a:extLst>
          </p:cNvPr>
          <p:cNvSpPr/>
          <p:nvPr/>
        </p:nvSpPr>
        <p:spPr>
          <a:xfrm rot="5400000">
            <a:off x="15178772" y="2603474"/>
            <a:ext cx="1039722" cy="588925"/>
          </a:xfrm>
          <a:prstGeom prst="bentArrow">
            <a:avLst>
              <a:gd name="adj1" fmla="val 25000"/>
              <a:gd name="adj2" fmla="val 26050"/>
              <a:gd name="adj3" fmla="val 25000"/>
              <a:gd name="adj4" fmla="val 43750"/>
            </a:avLst>
          </a:prstGeom>
          <a:solidFill>
            <a:srgbClr val="FF0000"/>
          </a:solidFill>
          <a:ln w="25400" cap="flat" cmpd="sng">
            <a:solidFill>
              <a:srgbClr val="DB05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6" name="Google Shape;387;p34">
            <a:extLst>
              <a:ext uri="{FF2B5EF4-FFF2-40B4-BE49-F238E27FC236}">
                <a16:creationId xmlns:a16="http://schemas.microsoft.com/office/drawing/2014/main" id="{45A4D24A-0687-CE6A-1FCF-5E1211DCDFB8}"/>
              </a:ext>
            </a:extLst>
          </p:cNvPr>
          <p:cNvSpPr/>
          <p:nvPr/>
        </p:nvSpPr>
        <p:spPr>
          <a:xfrm>
            <a:off x="11308068" y="6217913"/>
            <a:ext cx="8053520"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Para crear el constructor sin parámetros, damos clic al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Select</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None</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y luego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Generate</a:t>
            </a:r>
            <a:endParaRPr sz="3200" b="1"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8" name="Imagen 17">
            <a:extLst>
              <a:ext uri="{FF2B5EF4-FFF2-40B4-BE49-F238E27FC236}">
                <a16:creationId xmlns:a16="http://schemas.microsoft.com/office/drawing/2014/main" id="{A0A7F7D8-1D5D-F5F9-3168-48F660078B20}"/>
              </a:ext>
            </a:extLst>
          </p:cNvPr>
          <p:cNvPicPr>
            <a:picLocks noChangeAspect="1"/>
          </p:cNvPicPr>
          <p:nvPr/>
        </p:nvPicPr>
        <p:blipFill>
          <a:blip r:embed="rId5"/>
          <a:stretch>
            <a:fillRect/>
          </a:stretch>
        </p:blipFill>
        <p:spPr>
          <a:xfrm>
            <a:off x="11140021" y="8931275"/>
            <a:ext cx="6132951" cy="1598948"/>
          </a:xfrm>
          <a:prstGeom prst="rect">
            <a:avLst/>
          </a:prstGeom>
        </p:spPr>
      </p:pic>
      <p:sp>
        <p:nvSpPr>
          <p:cNvPr id="20" name="Flecha: hacia abajo 19">
            <a:extLst>
              <a:ext uri="{FF2B5EF4-FFF2-40B4-BE49-F238E27FC236}">
                <a16:creationId xmlns:a16="http://schemas.microsoft.com/office/drawing/2014/main" id="{3258695E-BFBF-252C-3796-565AC2737843}"/>
              </a:ext>
            </a:extLst>
          </p:cNvPr>
          <p:cNvSpPr/>
          <p:nvPr/>
        </p:nvSpPr>
        <p:spPr>
          <a:xfrm>
            <a:off x="14547850" y="8093075"/>
            <a:ext cx="405091" cy="838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0630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2" name="Google Shape;387;p34">
            <a:extLst>
              <a:ext uri="{FF2B5EF4-FFF2-40B4-BE49-F238E27FC236}">
                <a16:creationId xmlns:a16="http://schemas.microsoft.com/office/drawing/2014/main" id="{CF4B1E8A-E91F-4A81-CF91-DB9322D7BDA3}"/>
              </a:ext>
            </a:extLst>
          </p:cNvPr>
          <p:cNvSpPr/>
          <p:nvPr/>
        </p:nvSpPr>
        <p:spPr>
          <a:xfrm>
            <a:off x="1212851" y="5121275"/>
            <a:ext cx="18101844"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Cuando se  crea el objeto pizza1, al ejecuta el operador new, se ejecuta el constructor con parámetros en forma automática. Los parámetros deben ser la misma cantidad (3), en el mismo orden (nombre, tamano y masa) y del mismo tipo (</a:t>
            </a:r>
            <a:r>
              <a:rPr lang="es-MX"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String</a:t>
            </a: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endParaRPr lang="es-MX" sz="24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3" name="Google Shape;465;p41">
            <a:extLst>
              <a:ext uri="{FF2B5EF4-FFF2-40B4-BE49-F238E27FC236}">
                <a16:creationId xmlns:a16="http://schemas.microsoft.com/office/drawing/2014/main" id="{F48530C2-BCAD-AEE7-93D3-F763D6196AB0}"/>
              </a:ext>
            </a:extLst>
          </p:cNvPr>
          <p:cNvPicPr preferRelativeResize="0"/>
          <p:nvPr/>
        </p:nvPicPr>
        <p:blipFill rotWithShape="1">
          <a:blip r:embed="rId2">
            <a:alphaModFix/>
          </a:blip>
          <a:srcRect/>
          <a:stretch/>
        </p:blipFill>
        <p:spPr>
          <a:xfrm>
            <a:off x="1212850" y="1884846"/>
            <a:ext cx="10134600" cy="2970354"/>
          </a:xfrm>
          <a:prstGeom prst="rect">
            <a:avLst/>
          </a:prstGeom>
          <a:noFill/>
          <a:ln>
            <a:noFill/>
          </a:ln>
        </p:spPr>
      </p:pic>
      <p:sp>
        <p:nvSpPr>
          <p:cNvPr id="9" name="CuadroTexto 8">
            <a:extLst>
              <a:ext uri="{FF2B5EF4-FFF2-40B4-BE49-F238E27FC236}">
                <a16:creationId xmlns:a16="http://schemas.microsoft.com/office/drawing/2014/main" id="{BC55AAA3-218E-2E2D-D7A5-6F1A6A6A29A4}"/>
              </a:ext>
            </a:extLst>
          </p:cNvPr>
          <p:cNvSpPr txBox="1"/>
          <p:nvPr/>
        </p:nvSpPr>
        <p:spPr>
          <a:xfrm>
            <a:off x="941170" y="6864674"/>
            <a:ext cx="10046970" cy="646331"/>
          </a:xfrm>
          <a:prstGeom prst="rect">
            <a:avLst/>
          </a:prstGeom>
          <a:noFill/>
        </p:spPr>
        <p:txBody>
          <a:bodyPr wrap="square">
            <a:spAutoFit/>
          </a:bodyPr>
          <a:lstStyle/>
          <a:p>
            <a:pPr marL="50800" lvl="0" indent="0" algn="l" rtl="0">
              <a:lnSpc>
                <a:spcPct val="100000"/>
              </a:lnSpc>
              <a:spcBef>
                <a:spcPts val="0"/>
              </a:spcBef>
              <a:spcAft>
                <a:spcPts val="0"/>
              </a:spcAft>
              <a:buClr>
                <a:srgbClr val="000000"/>
              </a:buClr>
              <a:buSzPts val="2800"/>
              <a:buFont typeface="Arial"/>
              <a:buNone/>
            </a:pPr>
            <a:r>
              <a:rPr lang="it-IT" sz="3600" b="1" dirty="0">
                <a:solidFill>
                  <a:schemeClr val="tx1"/>
                </a:solidFill>
                <a:latin typeface="Century Gothic"/>
                <a:ea typeface="Century Gothic"/>
                <a:cs typeface="Century Gothic"/>
                <a:sym typeface="Century Gothic"/>
              </a:rPr>
              <a:t>Pizza pizza2 = new Pizza("pepperoni", 10000</a:t>
            </a:r>
            <a:r>
              <a:rPr lang="it-IT" sz="1800" b="1" dirty="0">
                <a:solidFill>
                  <a:srgbClr val="0F243E"/>
                </a:solidFill>
                <a:latin typeface="Century Gothic"/>
                <a:ea typeface="Century Gothic"/>
                <a:cs typeface="Century Gothic"/>
                <a:sym typeface="Century Gothic"/>
              </a:rPr>
              <a:t>);</a:t>
            </a:r>
            <a:endParaRPr lang="it-IT" dirty="0">
              <a:solidFill>
                <a:srgbClr val="0F243E"/>
              </a:solidFill>
            </a:endParaRPr>
          </a:p>
        </p:txBody>
      </p:sp>
      <p:sp>
        <p:nvSpPr>
          <p:cNvPr id="14" name="Google Shape;387;p34">
            <a:extLst>
              <a:ext uri="{FF2B5EF4-FFF2-40B4-BE49-F238E27FC236}">
                <a16:creationId xmlns:a16="http://schemas.microsoft.com/office/drawing/2014/main" id="{65B36925-0298-4F17-2603-1CADA41F66A8}"/>
              </a:ext>
            </a:extLst>
          </p:cNvPr>
          <p:cNvSpPr/>
          <p:nvPr/>
        </p:nvSpPr>
        <p:spPr>
          <a:xfrm>
            <a:off x="1037059" y="8117121"/>
            <a:ext cx="4900191" cy="2795354"/>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En</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este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caso</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existe</a:t>
            </a:r>
            <a:r>
              <a:rPr lang="en-US" sz="3200" b="0" i="0" u="none" strike="noStrike" cap="none" dirty="0">
                <a:solidFill>
                  <a:srgbClr val="000000"/>
                </a:solidFill>
                <a:latin typeface="Century Gothic"/>
                <a:ea typeface="Century Gothic"/>
                <a:cs typeface="Century Gothic"/>
                <a:sym typeface="Century Gothic"/>
              </a:rPr>
              <a:t> un constructor con dos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por</a:t>
            </a:r>
            <a:r>
              <a:rPr lang="en-US" sz="3200" b="0" i="0" u="none" strike="noStrike" cap="none" dirty="0">
                <a:solidFill>
                  <a:srgbClr val="000000"/>
                </a:solidFill>
                <a:latin typeface="Century Gothic"/>
                <a:ea typeface="Century Gothic"/>
                <a:cs typeface="Century Gothic"/>
                <a:sym typeface="Century Gothic"/>
              </a:rPr>
              <a:t> lo que </a:t>
            </a:r>
            <a:r>
              <a:rPr lang="en-US" sz="3200" b="0" i="0" u="none" strike="noStrike" cap="none" dirty="0" err="1">
                <a:solidFill>
                  <a:srgbClr val="000000"/>
                </a:solidFill>
                <a:latin typeface="Century Gothic"/>
                <a:ea typeface="Century Gothic"/>
                <a:cs typeface="Century Gothic"/>
                <a:sym typeface="Century Gothic"/>
              </a:rPr>
              <a:t>este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código</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compila</a:t>
            </a: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7" name="Google Shape;463;p41">
            <a:extLst>
              <a:ext uri="{FF2B5EF4-FFF2-40B4-BE49-F238E27FC236}">
                <a16:creationId xmlns:a16="http://schemas.microsoft.com/office/drawing/2014/main" id="{76BD8253-043A-0F6D-2C09-A5A1E779E708}"/>
              </a:ext>
            </a:extLst>
          </p:cNvPr>
          <p:cNvPicPr preferRelativeResize="0"/>
          <p:nvPr/>
        </p:nvPicPr>
        <p:blipFill rotWithShape="1">
          <a:blip r:embed="rId3">
            <a:alphaModFix/>
          </a:blip>
          <a:srcRect/>
          <a:stretch/>
        </p:blipFill>
        <p:spPr>
          <a:xfrm>
            <a:off x="8147050" y="7511005"/>
            <a:ext cx="8001000" cy="3590604"/>
          </a:xfrm>
          <a:prstGeom prst="rect">
            <a:avLst/>
          </a:prstGeom>
          <a:noFill/>
          <a:ln w="9525" cap="flat" cmpd="sng">
            <a:solidFill>
              <a:srgbClr val="00B0F0"/>
            </a:solidFill>
            <a:prstDash val="solid"/>
            <a:round/>
            <a:headEnd type="none" w="sm" len="sm"/>
            <a:tailEnd type="none" w="sm" len="sm"/>
          </a:ln>
        </p:spPr>
      </p:pic>
    </p:spTree>
    <p:extLst>
      <p:ext uri="{BB962C8B-B14F-4D97-AF65-F5344CB8AC3E}">
        <p14:creationId xmlns:p14="http://schemas.microsoft.com/office/powerpoint/2010/main" val="171740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4" name="Google Shape;387;p34">
            <a:extLst>
              <a:ext uri="{FF2B5EF4-FFF2-40B4-BE49-F238E27FC236}">
                <a16:creationId xmlns:a16="http://schemas.microsoft.com/office/drawing/2014/main" id="{65B36925-0298-4F17-2603-1CADA41F66A8}"/>
              </a:ext>
            </a:extLst>
          </p:cNvPr>
          <p:cNvSpPr/>
          <p:nvPr/>
        </p:nvSpPr>
        <p:spPr>
          <a:xfrm>
            <a:off x="1593850" y="8625458"/>
            <a:ext cx="15087600" cy="2515617"/>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Al ejecutar la instrucción 1, se invoca a 2, construyendo el objeto pizza 1 y asignando a sus atributos los valores que se ingresan en los parámetros, es decir,</a:t>
            </a:r>
            <a:endParaRPr lang="es-MX" sz="3200" dirty="0">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1"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nombre = “pepperoni”</a:t>
            </a:r>
            <a:endParaRPr lang="es-MX" sz="3200" dirty="0">
              <a:solidFill>
                <a:schemeClr val="tx1"/>
              </a:solidFill>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		tamano = “grande”</a:t>
            </a:r>
            <a:endParaRPr lang="es-MX" sz="3200" dirty="0">
              <a:solidFill>
                <a:schemeClr val="tx1"/>
              </a:solidFill>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		masa = “gruesa”</a:t>
            </a: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4" name="Google Shape;472;p42">
            <a:extLst>
              <a:ext uri="{FF2B5EF4-FFF2-40B4-BE49-F238E27FC236}">
                <a16:creationId xmlns:a16="http://schemas.microsoft.com/office/drawing/2014/main" id="{137B201C-7D28-4AE6-A06E-199353F1D257}"/>
              </a:ext>
            </a:extLst>
          </p:cNvPr>
          <p:cNvPicPr preferRelativeResize="0"/>
          <p:nvPr/>
        </p:nvPicPr>
        <p:blipFill rotWithShape="1">
          <a:blip r:embed="rId2">
            <a:alphaModFix/>
          </a:blip>
          <a:srcRect/>
          <a:stretch/>
        </p:blipFill>
        <p:spPr>
          <a:xfrm>
            <a:off x="1365250" y="1909443"/>
            <a:ext cx="13563600" cy="6259831"/>
          </a:xfrm>
          <a:prstGeom prst="rect">
            <a:avLst/>
          </a:prstGeom>
          <a:noFill/>
          <a:ln>
            <a:noFill/>
          </a:ln>
        </p:spPr>
      </p:pic>
    </p:spTree>
    <p:extLst>
      <p:ext uri="{BB962C8B-B14F-4D97-AF65-F5344CB8AC3E}">
        <p14:creationId xmlns:p14="http://schemas.microsoft.com/office/powerpoint/2010/main" val="1243663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Pueden haber muchos constructores en una clase, con distintos parámetros, pero se ejecuta sólo uno al crear un objeto</a:t>
            </a:r>
            <a:r>
              <a:rPr lang="es-MX" sz="4400" dirty="0">
                <a:solidFill>
                  <a:schemeClr val="tx1"/>
                </a:solidFill>
              </a:rPr>
              <a:t>.</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8" name="Google Shape;480;p43">
            <a:extLst>
              <a:ext uri="{FF2B5EF4-FFF2-40B4-BE49-F238E27FC236}">
                <a16:creationId xmlns:a16="http://schemas.microsoft.com/office/drawing/2014/main" id="{6267182B-9B8D-FB6D-920C-899C07D15C2E}"/>
              </a:ext>
            </a:extLst>
          </p:cNvPr>
          <p:cNvPicPr preferRelativeResize="0"/>
          <p:nvPr/>
        </p:nvPicPr>
        <p:blipFill rotWithShape="1">
          <a:blip r:embed="rId2">
            <a:alphaModFix/>
          </a:blip>
          <a:srcRect/>
          <a:stretch/>
        </p:blipFill>
        <p:spPr>
          <a:xfrm>
            <a:off x="789405" y="3216275"/>
            <a:ext cx="10029831" cy="5838825"/>
          </a:xfrm>
          <a:prstGeom prst="rect">
            <a:avLst/>
          </a:prstGeom>
          <a:noFill/>
          <a:ln>
            <a:noFill/>
          </a:ln>
        </p:spPr>
      </p:pic>
      <p:cxnSp>
        <p:nvCxnSpPr>
          <p:cNvPr id="9" name="Google Shape;484;p43">
            <a:extLst>
              <a:ext uri="{FF2B5EF4-FFF2-40B4-BE49-F238E27FC236}">
                <a16:creationId xmlns:a16="http://schemas.microsoft.com/office/drawing/2014/main" id="{F005E94C-5FA2-4922-97E9-1C780F7B7EE5}"/>
              </a:ext>
            </a:extLst>
          </p:cNvPr>
          <p:cNvCxnSpPr/>
          <p:nvPr/>
        </p:nvCxnSpPr>
        <p:spPr>
          <a:xfrm rot="10800000" flipH="1">
            <a:off x="2432050" y="8407850"/>
            <a:ext cx="167400" cy="1294500"/>
          </a:xfrm>
          <a:prstGeom prst="curvedConnector4">
            <a:avLst>
              <a:gd name="adj1" fmla="val -136559"/>
              <a:gd name="adj2" fmla="val 55888"/>
            </a:avLst>
          </a:prstGeom>
          <a:noFill/>
          <a:ln w="19050" cap="flat" cmpd="sng">
            <a:solidFill>
              <a:srgbClr val="DC2971"/>
            </a:solidFill>
            <a:prstDash val="solid"/>
            <a:round/>
            <a:headEnd type="none" w="sm" len="sm"/>
            <a:tailEnd type="triangle" w="med" len="med"/>
          </a:ln>
        </p:spPr>
      </p:cxnSp>
      <p:pic>
        <p:nvPicPr>
          <p:cNvPr id="10" name="Google Shape;482;p43">
            <a:extLst>
              <a:ext uri="{FF2B5EF4-FFF2-40B4-BE49-F238E27FC236}">
                <a16:creationId xmlns:a16="http://schemas.microsoft.com/office/drawing/2014/main" id="{D9CFCDA4-83E5-76AA-3B01-967CCF58442F}"/>
              </a:ext>
            </a:extLst>
          </p:cNvPr>
          <p:cNvPicPr preferRelativeResize="0"/>
          <p:nvPr/>
        </p:nvPicPr>
        <p:blipFill rotWithShape="1">
          <a:blip r:embed="rId3">
            <a:alphaModFix/>
          </a:blip>
          <a:srcRect/>
          <a:stretch/>
        </p:blipFill>
        <p:spPr>
          <a:xfrm>
            <a:off x="2494159" y="9438411"/>
            <a:ext cx="8684435" cy="545376"/>
          </a:xfrm>
          <a:prstGeom prst="rect">
            <a:avLst/>
          </a:prstGeom>
          <a:noFill/>
          <a:ln>
            <a:noFill/>
          </a:ln>
        </p:spPr>
      </p:pic>
      <p:cxnSp>
        <p:nvCxnSpPr>
          <p:cNvPr id="11" name="Google Shape;485;p43">
            <a:extLst>
              <a:ext uri="{FF2B5EF4-FFF2-40B4-BE49-F238E27FC236}">
                <a16:creationId xmlns:a16="http://schemas.microsoft.com/office/drawing/2014/main" id="{F483983D-0EE5-2D45-47EF-1D5A63F1546A}"/>
              </a:ext>
            </a:extLst>
          </p:cNvPr>
          <p:cNvCxnSpPr>
            <a:cxnSpLocks/>
          </p:cNvCxnSpPr>
          <p:nvPr/>
        </p:nvCxnSpPr>
        <p:spPr>
          <a:xfrm rot="10800000">
            <a:off x="3270250" y="4400597"/>
            <a:ext cx="3962400" cy="3778006"/>
          </a:xfrm>
          <a:prstGeom prst="curvedConnector3">
            <a:avLst>
              <a:gd name="adj1" fmla="val 50000"/>
            </a:avLst>
          </a:prstGeom>
          <a:noFill/>
          <a:ln w="28575" cap="flat" cmpd="sng">
            <a:solidFill>
              <a:srgbClr val="DC2971"/>
            </a:solidFill>
            <a:prstDash val="solid"/>
            <a:round/>
            <a:headEnd type="none" w="sm" len="sm"/>
            <a:tailEnd type="triangle" w="med" len="med"/>
          </a:ln>
        </p:spPr>
      </p:cxnSp>
      <p:pic>
        <p:nvPicPr>
          <p:cNvPr id="13" name="Google Shape;481;p43">
            <a:extLst>
              <a:ext uri="{FF2B5EF4-FFF2-40B4-BE49-F238E27FC236}">
                <a16:creationId xmlns:a16="http://schemas.microsoft.com/office/drawing/2014/main" id="{8C8928DC-97A4-9BD0-C91C-A9B2B499C705}"/>
              </a:ext>
            </a:extLst>
          </p:cNvPr>
          <p:cNvPicPr preferRelativeResize="0"/>
          <p:nvPr/>
        </p:nvPicPr>
        <p:blipFill rotWithShape="1">
          <a:blip r:embed="rId4">
            <a:alphaModFix/>
          </a:blip>
          <a:srcRect/>
          <a:stretch/>
        </p:blipFill>
        <p:spPr>
          <a:xfrm>
            <a:off x="7047479" y="7796189"/>
            <a:ext cx="4299971" cy="850032"/>
          </a:xfrm>
          <a:prstGeom prst="rect">
            <a:avLst/>
          </a:prstGeom>
          <a:noFill/>
          <a:ln>
            <a:noFill/>
          </a:ln>
        </p:spPr>
      </p:pic>
      <p:sp>
        <p:nvSpPr>
          <p:cNvPr id="14" name="Google Shape;486;p43">
            <a:extLst>
              <a:ext uri="{FF2B5EF4-FFF2-40B4-BE49-F238E27FC236}">
                <a16:creationId xmlns:a16="http://schemas.microsoft.com/office/drawing/2014/main" id="{FBD59CE1-118D-01CF-9E87-4909B9A6CFB5}"/>
              </a:ext>
            </a:extLst>
          </p:cNvPr>
          <p:cNvSpPr/>
          <p:nvPr/>
        </p:nvSpPr>
        <p:spPr>
          <a:xfrm>
            <a:off x="13023850" y="3695794"/>
            <a:ext cx="4724400" cy="2016078"/>
          </a:xfrm>
          <a:custGeom>
            <a:avLst/>
            <a:gdLst/>
            <a:ahLst/>
            <a:cxnLst/>
            <a:rect l="l" t="t" r="r" b="b"/>
            <a:pathLst>
              <a:path w="2398065" h="969804" extrusionOk="0">
                <a:moveTo>
                  <a:pt x="0" y="0"/>
                </a:moveTo>
                <a:cubicBezTo>
                  <a:pt x="209585" y="-5097"/>
                  <a:pt x="447390" y="23855"/>
                  <a:pt x="575536" y="0"/>
                </a:cubicBezTo>
                <a:cubicBezTo>
                  <a:pt x="703682" y="-23855"/>
                  <a:pt x="943942" y="60839"/>
                  <a:pt x="1103110" y="0"/>
                </a:cubicBezTo>
                <a:cubicBezTo>
                  <a:pt x="1262278" y="-60839"/>
                  <a:pt x="1498741" y="57216"/>
                  <a:pt x="1750587" y="0"/>
                </a:cubicBezTo>
                <a:cubicBezTo>
                  <a:pt x="2002433" y="-57216"/>
                  <a:pt x="2096967" y="45275"/>
                  <a:pt x="2398065" y="0"/>
                </a:cubicBezTo>
                <a:cubicBezTo>
                  <a:pt x="2450804" y="156960"/>
                  <a:pt x="2342261" y="269627"/>
                  <a:pt x="2398065" y="475204"/>
                </a:cubicBezTo>
                <a:cubicBezTo>
                  <a:pt x="2453869" y="680781"/>
                  <a:pt x="2364856" y="735184"/>
                  <a:pt x="2398065" y="969804"/>
                </a:cubicBezTo>
                <a:cubicBezTo>
                  <a:pt x="2227286" y="1033941"/>
                  <a:pt x="2050227" y="969762"/>
                  <a:pt x="1798549" y="969804"/>
                </a:cubicBezTo>
                <a:cubicBezTo>
                  <a:pt x="1546871" y="969846"/>
                  <a:pt x="1364364" y="901551"/>
                  <a:pt x="1151071" y="969804"/>
                </a:cubicBezTo>
                <a:cubicBezTo>
                  <a:pt x="937778" y="1038057"/>
                  <a:pt x="825449" y="934899"/>
                  <a:pt x="623497" y="969804"/>
                </a:cubicBezTo>
                <a:cubicBezTo>
                  <a:pt x="421545" y="1004709"/>
                  <a:pt x="262468" y="968728"/>
                  <a:pt x="0" y="969804"/>
                </a:cubicBezTo>
                <a:cubicBezTo>
                  <a:pt x="-17062" y="748848"/>
                  <a:pt x="50921" y="639724"/>
                  <a:pt x="0" y="484902"/>
                </a:cubicBezTo>
                <a:cubicBezTo>
                  <a:pt x="-50921" y="330080"/>
                  <a:pt x="49123" y="13332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Cuando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existe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más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 un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constructor se llama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sobrecarga</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de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este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15" name="Google Shape;487;p43">
            <a:extLst>
              <a:ext uri="{FF2B5EF4-FFF2-40B4-BE49-F238E27FC236}">
                <a16:creationId xmlns:a16="http://schemas.microsoft.com/office/drawing/2014/main" id="{ED512908-1744-77D0-B4D1-FA7151CDC74E}"/>
              </a:ext>
            </a:extLst>
          </p:cNvPr>
          <p:cNvSpPr/>
          <p:nvPr/>
        </p:nvSpPr>
        <p:spPr>
          <a:xfrm>
            <a:off x="11971720" y="6289600"/>
            <a:ext cx="6435453" cy="2554505"/>
          </a:xfrm>
          <a:custGeom>
            <a:avLst/>
            <a:gdLst/>
            <a:ahLst/>
            <a:cxnLst/>
            <a:rect l="l" t="t" r="r" b="b"/>
            <a:pathLst>
              <a:path w="2665473" h="1384995" fill="none" extrusionOk="0">
                <a:moveTo>
                  <a:pt x="0" y="0"/>
                </a:moveTo>
                <a:cubicBezTo>
                  <a:pt x="153597" y="-38691"/>
                  <a:pt x="330185" y="16294"/>
                  <a:pt x="506440" y="0"/>
                </a:cubicBezTo>
                <a:cubicBezTo>
                  <a:pt x="682695" y="-16294"/>
                  <a:pt x="780008" y="31964"/>
                  <a:pt x="959570" y="0"/>
                </a:cubicBezTo>
                <a:cubicBezTo>
                  <a:pt x="1139132" y="-31964"/>
                  <a:pt x="1209189" y="2377"/>
                  <a:pt x="1439355" y="0"/>
                </a:cubicBezTo>
                <a:cubicBezTo>
                  <a:pt x="1669522" y="-2377"/>
                  <a:pt x="1881010" y="62517"/>
                  <a:pt x="1999105" y="0"/>
                </a:cubicBezTo>
                <a:cubicBezTo>
                  <a:pt x="2117200" y="-62517"/>
                  <a:pt x="2494224" y="5451"/>
                  <a:pt x="2665473" y="0"/>
                </a:cubicBezTo>
                <a:cubicBezTo>
                  <a:pt x="2676168" y="115851"/>
                  <a:pt x="2653812" y="327343"/>
                  <a:pt x="2665473" y="433965"/>
                </a:cubicBezTo>
                <a:cubicBezTo>
                  <a:pt x="2677134" y="540588"/>
                  <a:pt x="2658514" y="749540"/>
                  <a:pt x="2665473" y="854080"/>
                </a:cubicBezTo>
                <a:cubicBezTo>
                  <a:pt x="2672432" y="958620"/>
                  <a:pt x="2622685" y="1156165"/>
                  <a:pt x="2665473" y="1384995"/>
                </a:cubicBezTo>
                <a:cubicBezTo>
                  <a:pt x="2433910" y="1423948"/>
                  <a:pt x="2310537" y="1339171"/>
                  <a:pt x="2132378" y="1384995"/>
                </a:cubicBezTo>
                <a:cubicBezTo>
                  <a:pt x="1954220" y="1430819"/>
                  <a:pt x="1797467" y="1379644"/>
                  <a:pt x="1652593" y="1384995"/>
                </a:cubicBezTo>
                <a:cubicBezTo>
                  <a:pt x="1507720" y="1390346"/>
                  <a:pt x="1250295" y="1381177"/>
                  <a:pt x="1066189" y="1384995"/>
                </a:cubicBezTo>
                <a:cubicBezTo>
                  <a:pt x="882083" y="1388813"/>
                  <a:pt x="775183" y="1339002"/>
                  <a:pt x="559749" y="1384995"/>
                </a:cubicBezTo>
                <a:cubicBezTo>
                  <a:pt x="344315" y="1430988"/>
                  <a:pt x="267522" y="1328545"/>
                  <a:pt x="0" y="1384995"/>
                </a:cubicBezTo>
                <a:cubicBezTo>
                  <a:pt x="-36570" y="1187456"/>
                  <a:pt x="30444" y="1120883"/>
                  <a:pt x="0" y="909480"/>
                </a:cubicBezTo>
                <a:cubicBezTo>
                  <a:pt x="-30444" y="698078"/>
                  <a:pt x="3918" y="663944"/>
                  <a:pt x="0" y="461665"/>
                </a:cubicBezTo>
                <a:cubicBezTo>
                  <a:pt x="-3918" y="259386"/>
                  <a:pt x="41811" y="92515"/>
                  <a:pt x="0" y="0"/>
                </a:cubicBezTo>
                <a:close/>
              </a:path>
              <a:path w="2665473" h="1384995" extrusionOk="0">
                <a:moveTo>
                  <a:pt x="0" y="0"/>
                </a:moveTo>
                <a:cubicBezTo>
                  <a:pt x="176137" y="-36901"/>
                  <a:pt x="360849" y="41497"/>
                  <a:pt x="506440" y="0"/>
                </a:cubicBezTo>
                <a:cubicBezTo>
                  <a:pt x="652031" y="-41497"/>
                  <a:pt x="753308" y="15483"/>
                  <a:pt x="959570" y="0"/>
                </a:cubicBezTo>
                <a:cubicBezTo>
                  <a:pt x="1165832" y="-15483"/>
                  <a:pt x="1269110" y="33103"/>
                  <a:pt x="1545974" y="0"/>
                </a:cubicBezTo>
                <a:cubicBezTo>
                  <a:pt x="1822838" y="-33103"/>
                  <a:pt x="1867278" y="54573"/>
                  <a:pt x="2052414" y="0"/>
                </a:cubicBezTo>
                <a:cubicBezTo>
                  <a:pt x="2237550" y="-54573"/>
                  <a:pt x="2435922" y="36503"/>
                  <a:pt x="2665473" y="0"/>
                </a:cubicBezTo>
                <a:cubicBezTo>
                  <a:pt x="2667883" y="214376"/>
                  <a:pt x="2665311" y="260851"/>
                  <a:pt x="2665473" y="489365"/>
                </a:cubicBezTo>
                <a:cubicBezTo>
                  <a:pt x="2665635" y="717880"/>
                  <a:pt x="2654472" y="742713"/>
                  <a:pt x="2665473" y="951030"/>
                </a:cubicBezTo>
                <a:cubicBezTo>
                  <a:pt x="2676474" y="1159347"/>
                  <a:pt x="2658788" y="1279704"/>
                  <a:pt x="2665473" y="1384995"/>
                </a:cubicBezTo>
                <a:cubicBezTo>
                  <a:pt x="2432511" y="1439789"/>
                  <a:pt x="2362148" y="1374546"/>
                  <a:pt x="2185688" y="1384995"/>
                </a:cubicBezTo>
                <a:cubicBezTo>
                  <a:pt x="2009229" y="1395444"/>
                  <a:pt x="1872440" y="1328235"/>
                  <a:pt x="1652593" y="1384995"/>
                </a:cubicBezTo>
                <a:cubicBezTo>
                  <a:pt x="1432746" y="1441755"/>
                  <a:pt x="1295593" y="1335205"/>
                  <a:pt x="1119499" y="1384995"/>
                </a:cubicBezTo>
                <a:cubicBezTo>
                  <a:pt x="943405" y="1434785"/>
                  <a:pt x="815143" y="1335377"/>
                  <a:pt x="613059" y="1384995"/>
                </a:cubicBezTo>
                <a:cubicBezTo>
                  <a:pt x="410975" y="1434613"/>
                  <a:pt x="235556" y="1355210"/>
                  <a:pt x="0" y="1384995"/>
                </a:cubicBezTo>
                <a:cubicBezTo>
                  <a:pt x="-54680" y="1149872"/>
                  <a:pt x="22318" y="1000876"/>
                  <a:pt x="0" y="895630"/>
                </a:cubicBezTo>
                <a:cubicBezTo>
                  <a:pt x="-22318" y="790384"/>
                  <a:pt x="56894" y="529124"/>
                  <a:pt x="0" y="406265"/>
                </a:cubicBezTo>
                <a:cubicBezTo>
                  <a:pt x="-56894" y="283406"/>
                  <a:pt x="20996" y="175787"/>
                  <a:pt x="0" y="0"/>
                </a:cubicBezTo>
                <a:close/>
              </a:path>
            </a:pathLst>
          </a:custGeom>
          <a:noFill/>
          <a:ln w="9525" cap="flat" cmpd="sng">
            <a:solidFill>
              <a:srgbClr val="DC297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Una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importante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diferencia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entre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constructores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y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otros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es que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constructores</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no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pueden</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devolver</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valores</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ni</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siquiera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void</a:t>
            </a:r>
            <a:endParaRP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5421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 y 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métodos utilizados para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obtener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información de un objeto se llaman métodos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accesadores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métodos utilizados para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modificar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información de un objeto se llaman métodos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mutadores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Para agregarlos al código, nos posicionamos en la clase,  desplegamos el menú y seleccionamos insertar código. Luego, elegimos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Getter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and Setter: </a:t>
            </a:r>
            <a:endParaRPr lang="es-MX"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94;p44">
            <a:extLst>
              <a:ext uri="{FF2B5EF4-FFF2-40B4-BE49-F238E27FC236}">
                <a16:creationId xmlns:a16="http://schemas.microsoft.com/office/drawing/2014/main" id="{2D355C7A-7B28-C89C-E208-15C4C485F9C3}"/>
              </a:ext>
            </a:extLst>
          </p:cNvPr>
          <p:cNvPicPr preferRelativeResize="0"/>
          <p:nvPr/>
        </p:nvPicPr>
        <p:blipFill rotWithShape="1">
          <a:blip r:embed="rId2">
            <a:alphaModFix/>
          </a:blip>
          <a:srcRect/>
          <a:stretch/>
        </p:blipFill>
        <p:spPr>
          <a:xfrm>
            <a:off x="3956050" y="7522937"/>
            <a:ext cx="3200400" cy="3731077"/>
          </a:xfrm>
          <a:prstGeom prst="rect">
            <a:avLst/>
          </a:prstGeom>
          <a:noFill/>
          <a:ln>
            <a:noFill/>
          </a:ln>
        </p:spPr>
      </p:pic>
      <p:sp>
        <p:nvSpPr>
          <p:cNvPr id="4" name="Google Shape;495;p44">
            <a:extLst>
              <a:ext uri="{FF2B5EF4-FFF2-40B4-BE49-F238E27FC236}">
                <a16:creationId xmlns:a16="http://schemas.microsoft.com/office/drawing/2014/main" id="{A1E0A983-3D4E-35EB-AE8C-E042E10796F0}"/>
              </a:ext>
            </a:extLst>
          </p:cNvPr>
          <p:cNvSpPr/>
          <p:nvPr/>
        </p:nvSpPr>
        <p:spPr>
          <a:xfrm>
            <a:off x="8284950" y="9084623"/>
            <a:ext cx="7405900" cy="1294452"/>
          </a:xfrm>
          <a:custGeom>
            <a:avLst/>
            <a:gdLst/>
            <a:ahLst/>
            <a:cxnLst/>
            <a:rect l="l" t="t" r="r" b="b"/>
            <a:pathLst>
              <a:path w="3423198" h="607704" extrusionOk="0">
                <a:moveTo>
                  <a:pt x="0" y="0"/>
                </a:moveTo>
                <a:cubicBezTo>
                  <a:pt x="143874" y="-34451"/>
                  <a:pt x="369467" y="20250"/>
                  <a:pt x="536301" y="0"/>
                </a:cubicBezTo>
                <a:cubicBezTo>
                  <a:pt x="703135" y="-20250"/>
                  <a:pt x="904122" y="11313"/>
                  <a:pt x="1004138" y="0"/>
                </a:cubicBezTo>
                <a:cubicBezTo>
                  <a:pt x="1104154" y="-11313"/>
                  <a:pt x="1505438" y="46040"/>
                  <a:pt x="1643135" y="0"/>
                </a:cubicBezTo>
                <a:cubicBezTo>
                  <a:pt x="1780832" y="-46040"/>
                  <a:pt x="1961217" y="6697"/>
                  <a:pt x="2179436" y="0"/>
                </a:cubicBezTo>
                <a:cubicBezTo>
                  <a:pt x="2397655" y="-6697"/>
                  <a:pt x="2487134" y="31971"/>
                  <a:pt x="2715737" y="0"/>
                </a:cubicBezTo>
                <a:cubicBezTo>
                  <a:pt x="2944340" y="-31971"/>
                  <a:pt x="3188715" y="24976"/>
                  <a:pt x="3423198" y="0"/>
                </a:cubicBezTo>
                <a:cubicBezTo>
                  <a:pt x="3433147" y="111837"/>
                  <a:pt x="3407087" y="229997"/>
                  <a:pt x="3423198" y="291698"/>
                </a:cubicBezTo>
                <a:cubicBezTo>
                  <a:pt x="3439309" y="353399"/>
                  <a:pt x="3385351" y="524926"/>
                  <a:pt x="3423198" y="607704"/>
                </a:cubicBezTo>
                <a:cubicBezTo>
                  <a:pt x="3274579" y="629342"/>
                  <a:pt x="3125049" y="587720"/>
                  <a:pt x="2921129" y="607704"/>
                </a:cubicBezTo>
                <a:cubicBezTo>
                  <a:pt x="2717209" y="627688"/>
                  <a:pt x="2553004" y="570681"/>
                  <a:pt x="2350596" y="607704"/>
                </a:cubicBezTo>
                <a:cubicBezTo>
                  <a:pt x="2148188" y="644727"/>
                  <a:pt x="2017219" y="569125"/>
                  <a:pt x="1780063" y="607704"/>
                </a:cubicBezTo>
                <a:cubicBezTo>
                  <a:pt x="1542907" y="646283"/>
                  <a:pt x="1482851" y="597983"/>
                  <a:pt x="1243762" y="607704"/>
                </a:cubicBezTo>
                <a:cubicBezTo>
                  <a:pt x="1004673" y="617425"/>
                  <a:pt x="874941" y="599420"/>
                  <a:pt x="604765" y="607704"/>
                </a:cubicBezTo>
                <a:cubicBezTo>
                  <a:pt x="334589" y="615988"/>
                  <a:pt x="256544" y="599693"/>
                  <a:pt x="0" y="607704"/>
                </a:cubicBezTo>
                <a:cubicBezTo>
                  <a:pt x="-24379" y="469211"/>
                  <a:pt x="27183" y="419206"/>
                  <a:pt x="0" y="316006"/>
                </a:cubicBezTo>
                <a:cubicBezTo>
                  <a:pt x="-27183" y="212806"/>
                  <a:pt x="25258" y="109886"/>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Getter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Accesadores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Obtienen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endParaRPr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Setter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Mutadores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Modifican</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sp>
        <p:nvSpPr>
          <p:cNvPr id="16" name="Flecha: a la derecha 15">
            <a:extLst>
              <a:ext uri="{FF2B5EF4-FFF2-40B4-BE49-F238E27FC236}">
                <a16:creationId xmlns:a16="http://schemas.microsoft.com/office/drawing/2014/main" id="{C8FC7556-BDA9-7253-9808-02BF4427DF85}"/>
              </a:ext>
            </a:extLst>
          </p:cNvPr>
          <p:cNvSpPr/>
          <p:nvPr/>
        </p:nvSpPr>
        <p:spPr>
          <a:xfrm>
            <a:off x="9671050" y="9312275"/>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Flecha: a la derecha 16">
            <a:extLst>
              <a:ext uri="{FF2B5EF4-FFF2-40B4-BE49-F238E27FC236}">
                <a16:creationId xmlns:a16="http://schemas.microsoft.com/office/drawing/2014/main" id="{BE600557-2E31-6338-F9D5-B07F0E1E5005}"/>
              </a:ext>
            </a:extLst>
          </p:cNvPr>
          <p:cNvSpPr/>
          <p:nvPr/>
        </p:nvSpPr>
        <p:spPr>
          <a:xfrm>
            <a:off x="9694117" y="9779891"/>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Flecha: a la derecha 17">
            <a:extLst>
              <a:ext uri="{FF2B5EF4-FFF2-40B4-BE49-F238E27FC236}">
                <a16:creationId xmlns:a16="http://schemas.microsoft.com/office/drawing/2014/main" id="{F0EAA378-455B-D00C-FAEC-414B4D4068E2}"/>
              </a:ext>
            </a:extLst>
          </p:cNvPr>
          <p:cNvSpPr/>
          <p:nvPr/>
        </p:nvSpPr>
        <p:spPr>
          <a:xfrm>
            <a:off x="12766040" y="9779891"/>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Flecha: a la derecha 18">
            <a:extLst>
              <a:ext uri="{FF2B5EF4-FFF2-40B4-BE49-F238E27FC236}">
                <a16:creationId xmlns:a16="http://schemas.microsoft.com/office/drawing/2014/main" id="{C95C1E99-8CA1-4170-9661-A12B201B3A00}"/>
              </a:ext>
            </a:extLst>
          </p:cNvPr>
          <p:cNvSpPr/>
          <p:nvPr/>
        </p:nvSpPr>
        <p:spPr>
          <a:xfrm>
            <a:off x="12757150" y="9312275"/>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93990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 y 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Presionamos el botón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Select</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All</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y luego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Generate</a:t>
            </a: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pic>
        <p:nvPicPr>
          <p:cNvPr id="10" name="Imagen 9">
            <a:extLst>
              <a:ext uri="{FF2B5EF4-FFF2-40B4-BE49-F238E27FC236}">
                <a16:creationId xmlns:a16="http://schemas.microsoft.com/office/drawing/2014/main" id="{3A14E5E1-1EE5-A2C7-0C8F-A76E892F2B83}"/>
              </a:ext>
            </a:extLst>
          </p:cNvPr>
          <p:cNvPicPr>
            <a:picLocks noChangeAspect="1"/>
          </p:cNvPicPr>
          <p:nvPr/>
        </p:nvPicPr>
        <p:blipFill>
          <a:blip r:embed="rId2"/>
          <a:stretch>
            <a:fillRect/>
          </a:stretch>
        </p:blipFill>
        <p:spPr>
          <a:xfrm>
            <a:off x="2127250" y="3902075"/>
            <a:ext cx="5457482" cy="7203877"/>
          </a:xfrm>
          <a:prstGeom prst="rect">
            <a:avLst/>
          </a:prstGeom>
        </p:spPr>
      </p:pic>
      <p:pic>
        <p:nvPicPr>
          <p:cNvPr id="11" name="Google Shape;507;p45">
            <a:extLst>
              <a:ext uri="{FF2B5EF4-FFF2-40B4-BE49-F238E27FC236}">
                <a16:creationId xmlns:a16="http://schemas.microsoft.com/office/drawing/2014/main" id="{5EC9BFDA-5EA1-2F27-DA02-5758DBC85A77}"/>
              </a:ext>
            </a:extLst>
          </p:cNvPr>
          <p:cNvPicPr preferRelativeResize="0"/>
          <p:nvPr/>
        </p:nvPicPr>
        <p:blipFill rotWithShape="1">
          <a:blip r:embed="rId3">
            <a:alphaModFix/>
          </a:blip>
          <a:srcRect/>
          <a:stretch/>
        </p:blipFill>
        <p:spPr>
          <a:xfrm>
            <a:off x="9529445" y="3902075"/>
            <a:ext cx="5979849" cy="7233722"/>
          </a:xfrm>
          <a:prstGeom prst="rect">
            <a:avLst/>
          </a:prstGeom>
          <a:noFill/>
          <a:ln w="9525" cap="flat" cmpd="sng">
            <a:solidFill>
              <a:srgbClr val="0070C0"/>
            </a:solidFill>
            <a:prstDash val="solid"/>
            <a:round/>
            <a:headEnd type="none" w="sm" len="sm"/>
            <a:tailEnd type="none" w="sm" len="sm"/>
          </a:ln>
        </p:spPr>
      </p:pic>
      <p:pic>
        <p:nvPicPr>
          <p:cNvPr id="12" name="Google Shape;508;p45" descr="Círculo con flecha izquierda">
            <a:extLst>
              <a:ext uri="{FF2B5EF4-FFF2-40B4-BE49-F238E27FC236}">
                <a16:creationId xmlns:a16="http://schemas.microsoft.com/office/drawing/2014/main" id="{C0DA1AD8-5140-D357-45D8-F9EF172CD82D}"/>
              </a:ext>
            </a:extLst>
          </p:cNvPr>
          <p:cNvPicPr preferRelativeResize="0"/>
          <p:nvPr/>
        </p:nvPicPr>
        <p:blipFill rotWithShape="1">
          <a:blip r:embed="rId4">
            <a:alphaModFix/>
          </a:blip>
          <a:srcRect/>
          <a:stretch/>
        </p:blipFill>
        <p:spPr>
          <a:xfrm>
            <a:off x="7987575" y="6721475"/>
            <a:ext cx="1073675" cy="1062529"/>
          </a:xfrm>
          <a:prstGeom prst="rect">
            <a:avLst/>
          </a:prstGeom>
          <a:noFill/>
          <a:ln>
            <a:noFill/>
          </a:ln>
        </p:spPr>
      </p:pic>
      <p:sp>
        <p:nvSpPr>
          <p:cNvPr id="13" name="Google Shape;509;p45">
            <a:extLst>
              <a:ext uri="{FF2B5EF4-FFF2-40B4-BE49-F238E27FC236}">
                <a16:creationId xmlns:a16="http://schemas.microsoft.com/office/drawing/2014/main" id="{10FD6F7D-DF58-4D8D-71AD-166C006226FC}"/>
              </a:ext>
            </a:extLst>
          </p:cNvPr>
          <p:cNvSpPr/>
          <p:nvPr/>
        </p:nvSpPr>
        <p:spPr>
          <a:xfrm>
            <a:off x="14928850" y="1035289"/>
            <a:ext cx="4061603" cy="2673309"/>
          </a:xfrm>
          <a:custGeom>
            <a:avLst/>
            <a:gdLst/>
            <a:ahLst/>
            <a:cxnLst/>
            <a:rect l="l" t="t" r="r" b="b"/>
            <a:pathLst>
              <a:path w="2146825" h="1272806" extrusionOk="0">
                <a:moveTo>
                  <a:pt x="0" y="0"/>
                </a:moveTo>
                <a:cubicBezTo>
                  <a:pt x="143280" y="-8140"/>
                  <a:pt x="385175" y="22229"/>
                  <a:pt x="515238" y="0"/>
                </a:cubicBezTo>
                <a:cubicBezTo>
                  <a:pt x="645301" y="-22229"/>
                  <a:pt x="808465" y="53672"/>
                  <a:pt x="987539" y="0"/>
                </a:cubicBezTo>
                <a:cubicBezTo>
                  <a:pt x="1166613" y="-53672"/>
                  <a:pt x="1378653" y="14556"/>
                  <a:pt x="1567182" y="0"/>
                </a:cubicBezTo>
                <a:cubicBezTo>
                  <a:pt x="1755711" y="-14556"/>
                  <a:pt x="1871966" y="47568"/>
                  <a:pt x="2146825" y="0"/>
                </a:cubicBezTo>
                <a:cubicBezTo>
                  <a:pt x="2171564" y="171411"/>
                  <a:pt x="2121159" y="225207"/>
                  <a:pt x="2146825" y="411541"/>
                </a:cubicBezTo>
                <a:cubicBezTo>
                  <a:pt x="2172491" y="597875"/>
                  <a:pt x="2106474" y="634433"/>
                  <a:pt x="2146825" y="810353"/>
                </a:cubicBezTo>
                <a:cubicBezTo>
                  <a:pt x="2187176" y="986273"/>
                  <a:pt x="2145693" y="1155658"/>
                  <a:pt x="2146825" y="1272806"/>
                </a:cubicBezTo>
                <a:cubicBezTo>
                  <a:pt x="1929386" y="1322476"/>
                  <a:pt x="1818705" y="1246719"/>
                  <a:pt x="1610119" y="1272806"/>
                </a:cubicBezTo>
                <a:cubicBezTo>
                  <a:pt x="1401533" y="1298893"/>
                  <a:pt x="1341513" y="1252928"/>
                  <a:pt x="1137817" y="1272806"/>
                </a:cubicBezTo>
                <a:cubicBezTo>
                  <a:pt x="934121" y="1292684"/>
                  <a:pt x="805024" y="1229828"/>
                  <a:pt x="601111" y="1272806"/>
                </a:cubicBezTo>
                <a:cubicBezTo>
                  <a:pt x="397198" y="1315784"/>
                  <a:pt x="164289" y="1218606"/>
                  <a:pt x="0" y="1272806"/>
                </a:cubicBezTo>
                <a:cubicBezTo>
                  <a:pt x="-3804" y="1122945"/>
                  <a:pt x="3400" y="950390"/>
                  <a:pt x="0" y="861265"/>
                </a:cubicBezTo>
                <a:cubicBezTo>
                  <a:pt x="-3400" y="772140"/>
                  <a:pt x="21373" y="589060"/>
                  <a:pt x="0" y="449725"/>
                </a:cubicBezTo>
                <a:cubicBezTo>
                  <a:pt x="-21373" y="310390"/>
                  <a:pt x="36498" y="18377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accesadores</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get</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NombreAtributo</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Mutadores</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set</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NombreAtributo</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044458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El método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tiene como objetivo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obtener el contenido del atributo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para satisfacer un requerimiento.</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Este método utiliza la sentencia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return</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que:</a:t>
            </a:r>
            <a:endParaRPr lang="es-MX" sz="3600" dirty="0">
              <a:solidFill>
                <a:schemeClr val="tx1"/>
              </a:solidFill>
              <a:latin typeface="Arial" panose="020B0604020202020204" pitchFamily="34" charset="0"/>
              <a:cs typeface="Arial" panose="020B0604020202020204" pitchFamily="34" charset="0"/>
            </a:endParaRPr>
          </a:p>
          <a:p>
            <a:pPr marL="1203326" marR="0" lvl="8" indent="-484188" algn="just" rtl="0">
              <a:lnSpc>
                <a:spcPct val="100000"/>
              </a:lnSpc>
              <a:spcBef>
                <a:spcPts val="0"/>
              </a:spcBef>
              <a:spcAft>
                <a:spcPts val="0"/>
              </a:spcAft>
              <a:buClr>
                <a:srgbClr val="000000"/>
              </a:buClr>
              <a:buSzPts val="2000"/>
              <a:buFont typeface="Noto Sans Symbols"/>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Entrega el valor de respuesta del método</a:t>
            </a:r>
            <a:endParaRPr lang="es-MX" sz="3600" dirty="0">
              <a:solidFill>
                <a:schemeClr val="tx1"/>
              </a:solidFill>
              <a:latin typeface="Arial" panose="020B0604020202020204" pitchFamily="34" charset="0"/>
              <a:cs typeface="Arial" panose="020B0604020202020204" pitchFamily="34" charset="0"/>
            </a:endParaRPr>
          </a:p>
          <a:p>
            <a:pPr marL="1203326" marR="0" lvl="3" indent="-484188" algn="just" rtl="0">
              <a:lnSpc>
                <a:spcPct val="100000"/>
              </a:lnSpc>
              <a:spcBef>
                <a:spcPts val="0"/>
              </a:spcBef>
              <a:spcAft>
                <a:spcPts val="0"/>
              </a:spcAft>
              <a:buClr>
                <a:srgbClr val="000000"/>
              </a:buClr>
              <a:buSzPts val="2000"/>
              <a:buFont typeface="Noto Sans Symbols"/>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Provoca el fin de la ejecución del método inmediatamente</a:t>
            </a:r>
            <a:endParaRPr lang="es-MX"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pic>
        <p:nvPicPr>
          <p:cNvPr id="3" name="Google Shape;514;p46">
            <a:extLst>
              <a:ext uri="{FF2B5EF4-FFF2-40B4-BE49-F238E27FC236}">
                <a16:creationId xmlns:a16="http://schemas.microsoft.com/office/drawing/2014/main" id="{EFBCACCE-132A-29D3-749D-687F4767E916}"/>
              </a:ext>
            </a:extLst>
          </p:cNvPr>
          <p:cNvPicPr preferRelativeResize="0"/>
          <p:nvPr/>
        </p:nvPicPr>
        <p:blipFill rotWithShape="1">
          <a:blip r:embed="rId2">
            <a:alphaModFix/>
          </a:blip>
          <a:srcRect/>
          <a:stretch/>
        </p:blipFill>
        <p:spPr>
          <a:xfrm>
            <a:off x="2432050" y="6974289"/>
            <a:ext cx="13182600" cy="3620465"/>
          </a:xfrm>
          <a:prstGeom prst="rect">
            <a:avLst/>
          </a:prstGeom>
          <a:noFill/>
          <a:ln w="9525" cap="flat" cmpd="sng">
            <a:solidFill>
              <a:srgbClr val="0070C0"/>
            </a:solidFill>
            <a:prstDash val="solid"/>
            <a:round/>
            <a:headEnd type="none" w="sm" len="sm"/>
            <a:tailEnd type="none" w="sm" len="sm"/>
          </a:ln>
        </p:spPr>
      </p:pic>
      <p:cxnSp>
        <p:nvCxnSpPr>
          <p:cNvPr id="4" name="Google Shape;517;p46">
            <a:extLst>
              <a:ext uri="{FF2B5EF4-FFF2-40B4-BE49-F238E27FC236}">
                <a16:creationId xmlns:a16="http://schemas.microsoft.com/office/drawing/2014/main" id="{CE3D6316-4DBC-9651-0581-A3E4E3CEF82F}"/>
              </a:ext>
            </a:extLst>
          </p:cNvPr>
          <p:cNvCxnSpPr>
            <a:cxnSpLocks/>
          </p:cNvCxnSpPr>
          <p:nvPr/>
        </p:nvCxnSpPr>
        <p:spPr>
          <a:xfrm>
            <a:off x="6470650" y="9159875"/>
            <a:ext cx="3390566"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2816730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3" name="Imagen 12">
            <a:extLst>
              <a:ext uri="{FF2B5EF4-FFF2-40B4-BE49-F238E27FC236}">
                <a16:creationId xmlns:a16="http://schemas.microsoft.com/office/drawing/2014/main" id="{4A935948-6313-4174-ABBB-B866E006F7CF}"/>
              </a:ext>
            </a:extLst>
          </p:cNvPr>
          <p:cNvPicPr>
            <a:picLocks noChangeAspect="1"/>
          </p:cNvPicPr>
          <p:nvPr/>
        </p:nvPicPr>
        <p:blipFill>
          <a:blip r:embed="rId3"/>
          <a:stretch>
            <a:fillRect/>
          </a:stretch>
        </p:blipFill>
        <p:spPr>
          <a:xfrm>
            <a:off x="1289050" y="1920874"/>
            <a:ext cx="15240000" cy="9141228"/>
          </a:xfrm>
          <a:prstGeom prst="rect">
            <a:avLst/>
          </a:prstGeom>
        </p:spPr>
      </p:pic>
    </p:spTree>
    <p:extLst>
      <p:ext uri="{BB962C8B-B14F-4D97-AF65-F5344CB8AC3E}">
        <p14:creationId xmlns:p14="http://schemas.microsoft.com/office/powerpoint/2010/main" val="3559940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060450" y="7712075"/>
            <a:ext cx="87630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ENTORNO DE DESARROLLO</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El método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mutador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tiene como objetivo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modificar el contenido del atributo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para guardar un nuevo valor. Éste llega por parámetro y en el cuerpo del método se asigna el nuevo valor al atributo del objeto.</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rtl="0">
              <a:buClr>
                <a:schemeClr val="dk1"/>
              </a:buClr>
              <a:buSzPts val="2400"/>
            </a:pPr>
            <a:r>
              <a:rPr lang="es-MX" sz="3600" dirty="0">
                <a:solidFill>
                  <a:schemeClr val="tx1"/>
                </a:solidFill>
                <a:latin typeface="Arial" panose="020B0604020202020204" pitchFamily="34" charset="0"/>
                <a:cs typeface="Arial" panose="020B0604020202020204" pitchFamily="34" charset="0"/>
                <a:sym typeface="Calibri"/>
              </a:rPr>
              <a:t>Este método modifica el valor del atributo tamano, antes  su valor era grande y ahora su valor cambiaría a mediano:</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8" name="Google Shape;538;p48">
            <a:extLst>
              <a:ext uri="{FF2B5EF4-FFF2-40B4-BE49-F238E27FC236}">
                <a16:creationId xmlns:a16="http://schemas.microsoft.com/office/drawing/2014/main" id="{5D5C25B4-58CA-446E-1855-20571680C883}"/>
              </a:ext>
            </a:extLst>
          </p:cNvPr>
          <p:cNvPicPr preferRelativeResize="0"/>
          <p:nvPr/>
        </p:nvPicPr>
        <p:blipFill rotWithShape="1">
          <a:blip r:embed="rId2">
            <a:alphaModFix/>
          </a:blip>
          <a:srcRect/>
          <a:stretch/>
        </p:blipFill>
        <p:spPr>
          <a:xfrm>
            <a:off x="1593850" y="5273675"/>
            <a:ext cx="15468600" cy="1188085"/>
          </a:xfrm>
          <a:prstGeom prst="rect">
            <a:avLst/>
          </a:prstGeom>
          <a:noFill/>
          <a:ln w="9525" cap="flat" cmpd="sng">
            <a:solidFill>
              <a:srgbClr val="0070C0"/>
            </a:solidFill>
            <a:prstDash val="solid"/>
            <a:round/>
            <a:headEnd type="none" w="sm" len="sm"/>
            <a:tailEnd type="none" w="sm" len="sm"/>
          </a:ln>
        </p:spPr>
      </p:pic>
      <p:cxnSp>
        <p:nvCxnSpPr>
          <p:cNvPr id="9" name="Google Shape;517;p46">
            <a:extLst>
              <a:ext uri="{FF2B5EF4-FFF2-40B4-BE49-F238E27FC236}">
                <a16:creationId xmlns:a16="http://schemas.microsoft.com/office/drawing/2014/main" id="{C82BD0C5-1AA3-4E3B-A51A-983640C1E1C7}"/>
              </a:ext>
            </a:extLst>
          </p:cNvPr>
          <p:cNvCxnSpPr>
            <a:cxnSpLocks/>
          </p:cNvCxnSpPr>
          <p:nvPr/>
        </p:nvCxnSpPr>
        <p:spPr>
          <a:xfrm>
            <a:off x="5937250" y="5670550"/>
            <a:ext cx="5638800"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1" name="Google Shape;544;p48">
            <a:extLst>
              <a:ext uri="{FF2B5EF4-FFF2-40B4-BE49-F238E27FC236}">
                <a16:creationId xmlns:a16="http://schemas.microsoft.com/office/drawing/2014/main" id="{4ED54F21-2BA2-F797-28E3-43C6035020FA}"/>
              </a:ext>
            </a:extLst>
          </p:cNvPr>
          <p:cNvPicPr preferRelativeResize="0"/>
          <p:nvPr/>
        </p:nvPicPr>
        <p:blipFill rotWithShape="1">
          <a:blip r:embed="rId3">
            <a:alphaModFix/>
          </a:blip>
          <a:srcRect/>
          <a:stretch/>
        </p:blipFill>
        <p:spPr>
          <a:xfrm>
            <a:off x="1365251" y="8397875"/>
            <a:ext cx="6248399" cy="1981200"/>
          </a:xfrm>
          <a:prstGeom prst="rect">
            <a:avLst/>
          </a:prstGeom>
          <a:noFill/>
          <a:ln>
            <a:noFill/>
          </a:ln>
        </p:spPr>
      </p:pic>
      <p:sp>
        <p:nvSpPr>
          <p:cNvPr id="12" name="Google Shape;542;p48">
            <a:extLst>
              <a:ext uri="{FF2B5EF4-FFF2-40B4-BE49-F238E27FC236}">
                <a16:creationId xmlns:a16="http://schemas.microsoft.com/office/drawing/2014/main" id="{FA07731A-093C-2B03-8C33-ADA37A98D58C}"/>
              </a:ext>
            </a:extLst>
          </p:cNvPr>
          <p:cNvSpPr/>
          <p:nvPr/>
        </p:nvSpPr>
        <p:spPr>
          <a:xfrm>
            <a:off x="8654234" y="8600231"/>
            <a:ext cx="5893615" cy="1994525"/>
          </a:xfrm>
          <a:custGeom>
            <a:avLst/>
            <a:gdLst/>
            <a:ahLst/>
            <a:cxnLst/>
            <a:rect l="l" t="t" r="r" b="b"/>
            <a:pathLst>
              <a:path w="3100430" h="867057"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06639" y="144430"/>
                  <a:pt x="3058216" y="286358"/>
                  <a:pt x="3100430" y="416187"/>
                </a:cubicBezTo>
                <a:cubicBezTo>
                  <a:pt x="3142644" y="546016"/>
                  <a:pt x="3049267" y="719143"/>
                  <a:pt x="3100430" y="867057"/>
                </a:cubicBezTo>
                <a:cubicBezTo>
                  <a:pt x="2978765" y="870598"/>
                  <a:pt x="2826364" y="827042"/>
                  <a:pt x="2645700" y="867057"/>
                </a:cubicBezTo>
                <a:cubicBezTo>
                  <a:pt x="2465036" y="907072"/>
                  <a:pt x="2253876" y="859711"/>
                  <a:pt x="2128962" y="867057"/>
                </a:cubicBezTo>
                <a:cubicBezTo>
                  <a:pt x="2004048" y="874403"/>
                  <a:pt x="1851085" y="860711"/>
                  <a:pt x="1612224" y="867057"/>
                </a:cubicBezTo>
                <a:cubicBezTo>
                  <a:pt x="1373363" y="873403"/>
                  <a:pt x="1368935" y="820726"/>
                  <a:pt x="1126490" y="867057"/>
                </a:cubicBezTo>
                <a:cubicBezTo>
                  <a:pt x="884045" y="913388"/>
                  <a:pt x="689780" y="843777"/>
                  <a:pt x="547743" y="867057"/>
                </a:cubicBezTo>
                <a:cubicBezTo>
                  <a:pt x="405706" y="890337"/>
                  <a:pt x="185969" y="814127"/>
                  <a:pt x="0" y="867057"/>
                </a:cubicBezTo>
                <a:cubicBezTo>
                  <a:pt x="-15604" y="667871"/>
                  <a:pt x="20249" y="594883"/>
                  <a:pt x="0" y="450870"/>
                </a:cubicBezTo>
                <a:cubicBezTo>
                  <a:pt x="-20249" y="306857"/>
                  <a:pt x="22401" y="18488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modificador: public</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retorno: void (no retorna)</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nombre: </a:t>
            </a:r>
            <a:r>
              <a:rPr lang="en-US" sz="3200" b="0" i="0"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setNombre</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lista de parámetros: </a:t>
            </a:r>
            <a:r>
              <a:rPr lang="en-US" sz="3200" b="0" i="0"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tamano</a:t>
            </a:r>
            <a:endParaRPr sz="3200" dirty="0">
              <a:solidFill>
                <a:schemeClr val="tx1"/>
              </a:solidFill>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965269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09</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OPERADORES</a:t>
            </a:r>
          </a:p>
        </p:txBody>
      </p:sp>
    </p:spTree>
    <p:extLst>
      <p:ext uri="{BB962C8B-B14F-4D97-AF65-F5344CB8AC3E}">
        <p14:creationId xmlns:p14="http://schemas.microsoft.com/office/powerpoint/2010/main" val="40314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Operadores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5400" dirty="0">
                <a:solidFill>
                  <a:schemeClr val="tx1"/>
                </a:solidFill>
                <a:latin typeface="Arial" panose="020B0604020202020204" pitchFamily="34" charset="0"/>
                <a:cs typeface="Arial" panose="020B0604020202020204" pitchFamily="34" charset="0"/>
              </a:rPr>
              <a:t>Operadores Aritméticos</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7" name="Imagen 16">
            <a:extLst>
              <a:ext uri="{FF2B5EF4-FFF2-40B4-BE49-F238E27FC236}">
                <a16:creationId xmlns:a16="http://schemas.microsoft.com/office/drawing/2014/main" id="{7AFA2AB8-088D-64D0-E092-5D4153B535ED}"/>
              </a:ext>
            </a:extLst>
          </p:cNvPr>
          <p:cNvPicPr>
            <a:picLocks noChangeAspect="1"/>
          </p:cNvPicPr>
          <p:nvPr/>
        </p:nvPicPr>
        <p:blipFill>
          <a:blip r:embed="rId2"/>
          <a:stretch>
            <a:fillRect/>
          </a:stretch>
        </p:blipFill>
        <p:spPr>
          <a:xfrm>
            <a:off x="3625499" y="3517357"/>
            <a:ext cx="11641692" cy="4265923"/>
          </a:xfrm>
          <a:prstGeom prst="rect">
            <a:avLst/>
          </a:prstGeom>
        </p:spPr>
      </p:pic>
      <p:pic>
        <p:nvPicPr>
          <p:cNvPr id="18" name="Google Shape;552;p49">
            <a:extLst>
              <a:ext uri="{FF2B5EF4-FFF2-40B4-BE49-F238E27FC236}">
                <a16:creationId xmlns:a16="http://schemas.microsoft.com/office/drawing/2014/main" id="{645AA2A1-BA02-9FA2-4457-C73BFD8937A8}"/>
              </a:ext>
            </a:extLst>
          </p:cNvPr>
          <p:cNvPicPr preferRelativeResize="0"/>
          <p:nvPr/>
        </p:nvPicPr>
        <p:blipFill rotWithShape="1">
          <a:blip r:embed="rId3">
            <a:alphaModFix/>
          </a:blip>
          <a:srcRect/>
          <a:stretch/>
        </p:blipFill>
        <p:spPr>
          <a:xfrm>
            <a:off x="7687302" y="8014479"/>
            <a:ext cx="3518086" cy="2897996"/>
          </a:xfrm>
          <a:prstGeom prst="rect">
            <a:avLst/>
          </a:prstGeom>
          <a:noFill/>
          <a:ln>
            <a:noFill/>
          </a:ln>
        </p:spPr>
      </p:pic>
    </p:spTree>
    <p:extLst>
      <p:ext uri="{BB962C8B-B14F-4D97-AF65-F5344CB8AC3E}">
        <p14:creationId xmlns:p14="http://schemas.microsoft.com/office/powerpoint/2010/main" val="2137885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Operadores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5400" dirty="0">
                <a:solidFill>
                  <a:schemeClr val="tx1"/>
                </a:solidFill>
                <a:latin typeface="Arial" panose="020B0604020202020204" pitchFamily="34" charset="0"/>
                <a:cs typeface="Arial" panose="020B0604020202020204" pitchFamily="34" charset="0"/>
              </a:rPr>
              <a:t>Operadores Relacionales</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BCCA37B-7460-3C09-39F4-52825B8F2356}"/>
              </a:ext>
            </a:extLst>
          </p:cNvPr>
          <p:cNvPicPr>
            <a:picLocks noChangeAspect="1"/>
          </p:cNvPicPr>
          <p:nvPr/>
        </p:nvPicPr>
        <p:blipFill>
          <a:blip r:embed="rId2"/>
          <a:stretch>
            <a:fillRect/>
          </a:stretch>
        </p:blipFill>
        <p:spPr>
          <a:xfrm>
            <a:off x="4377453" y="3444875"/>
            <a:ext cx="11349194" cy="4846230"/>
          </a:xfrm>
          <a:prstGeom prst="rect">
            <a:avLst/>
          </a:prstGeom>
        </p:spPr>
      </p:pic>
      <p:pic>
        <p:nvPicPr>
          <p:cNvPr id="6" name="Google Shape;565;p50" descr="Círculo con flecha izquierda">
            <a:extLst>
              <a:ext uri="{FF2B5EF4-FFF2-40B4-BE49-F238E27FC236}">
                <a16:creationId xmlns:a16="http://schemas.microsoft.com/office/drawing/2014/main" id="{420B1DC9-7245-78BF-8FF1-0995211DCDC2}"/>
              </a:ext>
            </a:extLst>
          </p:cNvPr>
          <p:cNvPicPr preferRelativeResize="0"/>
          <p:nvPr/>
        </p:nvPicPr>
        <p:blipFill rotWithShape="1">
          <a:blip r:embed="rId3">
            <a:alphaModFix/>
          </a:blip>
          <a:srcRect/>
          <a:stretch/>
        </p:blipFill>
        <p:spPr>
          <a:xfrm rot="5400000">
            <a:off x="7476366" y="8214084"/>
            <a:ext cx="1059042" cy="1089275"/>
          </a:xfrm>
          <a:prstGeom prst="rect">
            <a:avLst/>
          </a:prstGeom>
          <a:noFill/>
          <a:ln>
            <a:noFill/>
          </a:ln>
        </p:spPr>
      </p:pic>
      <p:sp>
        <p:nvSpPr>
          <p:cNvPr id="7" name="Google Shape;560;p50">
            <a:extLst>
              <a:ext uri="{FF2B5EF4-FFF2-40B4-BE49-F238E27FC236}">
                <a16:creationId xmlns:a16="http://schemas.microsoft.com/office/drawing/2014/main" id="{9102BDA3-36F8-3BFB-A943-DB2A9B962CE3}"/>
              </a:ext>
            </a:extLst>
          </p:cNvPr>
          <p:cNvSpPr/>
          <p:nvPr/>
        </p:nvSpPr>
        <p:spPr>
          <a:xfrm>
            <a:off x="6565428" y="9177029"/>
            <a:ext cx="288091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Condición</a:t>
            </a:r>
            <a:r>
              <a:rPr lang="en-US" sz="5400" b="1" i="0" u="none" strike="noStrike" cap="none" dirty="0">
                <a:solidFill>
                  <a:schemeClr val="accent4"/>
                </a:solidFill>
                <a:latin typeface="Arial"/>
                <a:ea typeface="Arial"/>
                <a:cs typeface="Arial"/>
                <a:sym typeface="Arial"/>
              </a:rPr>
              <a:t> </a:t>
            </a:r>
            <a:endParaRPr dirty="0"/>
          </a:p>
        </p:txBody>
      </p:sp>
      <p:sp>
        <p:nvSpPr>
          <p:cNvPr id="10" name="Google Shape;561;p50">
            <a:extLst>
              <a:ext uri="{FF2B5EF4-FFF2-40B4-BE49-F238E27FC236}">
                <a16:creationId xmlns:a16="http://schemas.microsoft.com/office/drawing/2014/main" id="{C976956D-535A-C2ED-1EE1-F8899822E865}"/>
              </a:ext>
            </a:extLst>
          </p:cNvPr>
          <p:cNvSpPr/>
          <p:nvPr/>
        </p:nvSpPr>
        <p:spPr>
          <a:xfrm>
            <a:off x="10140696" y="8841533"/>
            <a:ext cx="6687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SI</a:t>
            </a:r>
            <a:endParaRPr sz="5400" b="1" i="0" u="none" strike="noStrike" cap="none" dirty="0">
              <a:solidFill>
                <a:schemeClr val="tx2"/>
              </a:solidFill>
              <a:latin typeface="Arial"/>
              <a:ea typeface="Arial"/>
              <a:cs typeface="Arial"/>
              <a:sym typeface="Arial"/>
            </a:endParaRPr>
          </a:p>
        </p:txBody>
      </p:sp>
      <p:sp>
        <p:nvSpPr>
          <p:cNvPr id="13" name="Google Shape;562;p50">
            <a:extLst>
              <a:ext uri="{FF2B5EF4-FFF2-40B4-BE49-F238E27FC236}">
                <a16:creationId xmlns:a16="http://schemas.microsoft.com/office/drawing/2014/main" id="{153D9E52-F5D7-DF3E-F33B-8D5E66CA7F6A}"/>
              </a:ext>
            </a:extLst>
          </p:cNvPr>
          <p:cNvSpPr/>
          <p:nvPr/>
        </p:nvSpPr>
        <p:spPr>
          <a:xfrm>
            <a:off x="10245023" y="10067821"/>
            <a:ext cx="95410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NO</a:t>
            </a:r>
            <a:endParaRPr sz="5400" b="1" i="0" u="none" strike="noStrike" cap="none" dirty="0">
              <a:solidFill>
                <a:schemeClr val="tx2"/>
              </a:solidFill>
              <a:latin typeface="Arial"/>
              <a:ea typeface="Arial"/>
              <a:cs typeface="Arial"/>
              <a:sym typeface="Arial"/>
            </a:endParaRPr>
          </a:p>
        </p:txBody>
      </p:sp>
      <p:pic>
        <p:nvPicPr>
          <p:cNvPr id="14" name="Google Shape;563;p50" descr="Volver RTL">
            <a:extLst>
              <a:ext uri="{FF2B5EF4-FFF2-40B4-BE49-F238E27FC236}">
                <a16:creationId xmlns:a16="http://schemas.microsoft.com/office/drawing/2014/main" id="{DFA28097-8D5C-87D1-1431-D9FB1AB6EC22}"/>
              </a:ext>
            </a:extLst>
          </p:cNvPr>
          <p:cNvPicPr preferRelativeResize="0"/>
          <p:nvPr/>
        </p:nvPicPr>
        <p:blipFill rotWithShape="1">
          <a:blip r:embed="rId4">
            <a:alphaModFix/>
          </a:blip>
          <a:srcRect/>
          <a:stretch/>
        </p:blipFill>
        <p:spPr>
          <a:xfrm>
            <a:off x="9378943" y="8876214"/>
            <a:ext cx="866080" cy="866080"/>
          </a:xfrm>
          <a:prstGeom prst="rect">
            <a:avLst/>
          </a:prstGeom>
          <a:noFill/>
          <a:ln>
            <a:noFill/>
          </a:ln>
        </p:spPr>
      </p:pic>
      <p:pic>
        <p:nvPicPr>
          <p:cNvPr id="15" name="Google Shape;564;p50" descr="Flecha curva en el sentido contrario a las agujas del reloj">
            <a:extLst>
              <a:ext uri="{FF2B5EF4-FFF2-40B4-BE49-F238E27FC236}">
                <a16:creationId xmlns:a16="http://schemas.microsoft.com/office/drawing/2014/main" id="{E5CDC1EF-8B65-9756-B207-9D8BC61EE762}"/>
              </a:ext>
            </a:extLst>
          </p:cNvPr>
          <p:cNvPicPr preferRelativeResize="0"/>
          <p:nvPr/>
        </p:nvPicPr>
        <p:blipFill rotWithShape="1">
          <a:blip r:embed="rId5">
            <a:alphaModFix/>
          </a:blip>
          <a:srcRect/>
          <a:stretch/>
        </p:blipFill>
        <p:spPr>
          <a:xfrm rot="7341924">
            <a:off x="9311372" y="9770601"/>
            <a:ext cx="914400" cy="914400"/>
          </a:xfrm>
          <a:prstGeom prst="rect">
            <a:avLst/>
          </a:prstGeom>
          <a:noFill/>
          <a:ln>
            <a:noFill/>
          </a:ln>
        </p:spPr>
      </p:pic>
    </p:spTree>
    <p:extLst>
      <p:ext uri="{BB962C8B-B14F-4D97-AF65-F5344CB8AC3E}">
        <p14:creationId xmlns:p14="http://schemas.microsoft.com/office/powerpoint/2010/main" val="2550949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err="1"/>
              <a:t>Tips</a:t>
            </a:r>
            <a:endParaRPr lang="es-CL" dirty="0"/>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Aplique sangría a todo el cuerpo de la declaración de cada clase, usando un “nivel” de sangría entre la llave izquierda y la llave derecha, las cuales delimitan el cuerpo de la clase. Este formato enfatiza la estructura de la declaración de la clase y facilita su lectura. </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Cuando escriba una llave izquierda de apertura {, escriba de inmediato la llave derecha de cierre }; después vuelva a colocar el cursor entre las dos llaves y aplique sangría para empezar a escribir el cuerpo. Esta práctica ayuda a prevenir errores debido a la falta de llaves. Es un error de sintaxis no utilizar las llaves por pares.</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Los errores de sintaxis se conocen también como errores de compilación, ocurre cuando el compilador encuentra un código que viola las reglas del lenguaje Java, es decir, su sintaxis.</a:t>
            </a:r>
            <a:endParaRPr lang="es-CL" sz="3600" dirty="0">
              <a:solidFill>
                <a:schemeClr val="tx1"/>
              </a:solidFill>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Al encontrar un error de sintaxis, el compilador genera un mensaje de error. Debe eliminar todos los errores de compilación para que su programa se compile de manera correcta.</a:t>
            </a:r>
            <a:endParaRPr lang="es-CL"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9176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err="1"/>
              <a:t>Tips</a:t>
            </a:r>
            <a:endParaRPr lang="es-CL" dirty="0"/>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603250" y="1768475"/>
            <a:ext cx="18897600" cy="9372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Utilice líneas en blanco y espacios para mejorar la legibilidad del programa.</a:t>
            </a:r>
            <a:endParaRPr lang="es-CL"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Realice y actualice los comentarios en el programa.</a:t>
            </a:r>
            <a:endParaRPr lang="es-CL"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Java es sensible a mayúsculas y minúsculas, es decir, las letras son distintas, por lo que total y Total son distintos identificadores (pero ambos son válidos).</a:t>
            </a:r>
            <a:endParaRPr lang="es-CL" sz="3200" dirty="0">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Aplique sangría a todo el cuerpo de la declaración de cada método, usando un “nivel” de sangría entre las llaves que delimitan el cuerpo del método. Este formato resalta la estructura del método y ayuda a que su declaración sea más fácil de leer.</a:t>
            </a:r>
            <a:endParaRPr lang="es-CL" sz="3200" dirty="0">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Cuando el compilador reporta un error de sintaxis, primero revise la línea indicada por el mensaje de error, si no lo encuentra en esa línea, verifique las líneas anteriores.</a:t>
            </a:r>
          </a:p>
          <a:p>
            <a:pPr marL="285750" marR="0" lvl="0" indent="-285750" algn="just" rtl="0">
              <a:lnSpc>
                <a:spcPct val="100000"/>
              </a:lnSpc>
              <a:spcBef>
                <a:spcPts val="0"/>
              </a:spcBef>
              <a:spcAft>
                <a:spcPts val="0"/>
              </a:spcAft>
              <a:buClr>
                <a:srgbClr val="000000"/>
              </a:buClr>
              <a:buSzPts val="1800"/>
              <a:buFont typeface="Noto Sans Symbols"/>
              <a:buChar char="✔"/>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indent="-285750" algn="just">
              <a:buSzPts val="1800"/>
              <a:buFont typeface="Noto Sans Symbols"/>
              <a:buChar char="✔"/>
            </a:pPr>
            <a:r>
              <a:rPr lang="es-CL" sz="3200" dirty="0">
                <a:solidFill>
                  <a:srgbClr val="0F243E"/>
                </a:solidFill>
                <a:latin typeface="Arial" panose="020B0604020202020204" pitchFamily="34" charset="0"/>
                <a:ea typeface="Century Gothic"/>
                <a:cs typeface="Arial" panose="020B0604020202020204" pitchFamily="34" charset="0"/>
                <a:sym typeface="Century Gothic"/>
              </a:rPr>
              <a:t>Confundir el operador de igualdad (==) con el de asignación (=) puede producir un error lógico o de compilación. El primero es para comparar y el resultado será true o false y el segundo es para asignar un valor.</a:t>
            </a:r>
            <a:endParaRPr lang="es-CL" sz="3200" dirty="0">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¿Qué hemos aprendido?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gn="just">
              <a:buClr>
                <a:srgbClr val="0F243E"/>
              </a:buClr>
              <a:buSzPts val="2400"/>
              <a:buFont typeface="Noto Sans Symbols"/>
              <a:buChar char="✔"/>
            </a:pPr>
            <a:endParaRPr lang="es-ES_tradnl" sz="4000" dirty="0">
              <a:solidFill>
                <a:schemeClr val="tx1"/>
              </a:solidFill>
              <a:latin typeface="Arial" panose="020B0604020202020204" pitchFamily="34" charset="0"/>
              <a:ea typeface="Calibri"/>
              <a:cs typeface="Arial" panose="020B0604020202020204" pitchFamily="34" charset="0"/>
              <a:sym typeface="Calibri"/>
            </a:endParaRPr>
          </a:p>
          <a:p>
            <a:pPr marL="342900" lvl="0" indent="-342900" algn="just">
              <a:buClr>
                <a:srgbClr val="0F243E"/>
              </a:buClr>
              <a:buSzPts val="2400"/>
              <a:buFont typeface="Noto Sans Symbols"/>
              <a:buChar char="✔"/>
            </a:pPr>
            <a:endParaRPr lang="es-ES_tradnl" sz="3600" dirty="0">
              <a:solidFill>
                <a:schemeClr val="tx1"/>
              </a:solidFill>
              <a:latin typeface="Arial" panose="020B0604020202020204" pitchFamily="34" charset="0"/>
              <a:ea typeface="Calibri"/>
              <a:cs typeface="Arial" panose="020B0604020202020204" pitchFamily="34" charset="0"/>
              <a:sym typeface="Calibri"/>
            </a:endParaRP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Conocer el Entorno de Desarrollo</a:t>
            </a: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Reconocer el Lenguaje de Programación Java</a:t>
            </a:r>
            <a:endParaRPr lang="es-CL" sz="3600" b="0" i="0" u="none" strike="noStrike" cap="none" dirty="0">
              <a:solidFill>
                <a:schemeClr val="tx1"/>
              </a:solidFill>
              <a:latin typeface="Arial" panose="020B0604020202020204" pitchFamily="34" charset="0"/>
              <a:cs typeface="Arial" panose="020B0604020202020204" pitchFamily="34" charset="0"/>
              <a:sym typeface="Arial"/>
            </a:endParaRP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Diferenciar los Tipos de Datos</a:t>
            </a: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Utilizar Operadores Lógicos</a:t>
            </a:r>
            <a:endParaRPr lang="es-CL" sz="3600" dirty="0">
              <a:solidFill>
                <a:schemeClr val="tx1"/>
              </a:solidFill>
              <a:latin typeface="Arial" panose="020B0604020202020204" pitchFamily="34" charset="0"/>
              <a:cs typeface="Arial" panose="020B0604020202020204" pitchFamily="34" charset="0"/>
            </a:endParaRP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Crear Clases y Objetos</a:t>
            </a:r>
            <a:endParaRPr lang="es-CL" sz="3600" dirty="0">
              <a:solidFill>
                <a:schemeClr val="tx1"/>
              </a:solidFill>
              <a:latin typeface="Arial" panose="020B0604020202020204" pitchFamily="34" charset="0"/>
              <a:cs typeface="Arial" panose="020B0604020202020204" pitchFamily="34" charset="0"/>
            </a:endParaRP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Definir atributos y métodos</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90000"/>
              </a:lnSpc>
              <a:spcBef>
                <a:spcPts val="0"/>
              </a:spcBef>
              <a:spcAft>
                <a:spcPts val="0"/>
              </a:spcAft>
              <a:buClr>
                <a:srgbClr val="0F243E"/>
              </a:buClr>
              <a:buSzPts val="2400"/>
              <a:buFont typeface="Arial"/>
              <a:buNone/>
            </a:pPr>
            <a:endParaRPr lang="es-CL" sz="2800" dirty="0">
              <a:solidFill>
                <a:schemeClr val="tx1"/>
              </a:solidFill>
            </a:endParaRPr>
          </a:p>
          <a:p>
            <a:pPr lvl="0" algn="just">
              <a:buClr>
                <a:srgbClr val="0F243E"/>
              </a:buClr>
              <a:buSzPts val="2400"/>
            </a:pPr>
            <a:endParaRPr lang="es-CL" sz="3600" dirty="0">
              <a:solidFill>
                <a:srgbClr val="0F243E"/>
              </a:solidFill>
              <a:latin typeface="Arial" panose="020B0604020202020204" pitchFamily="34" charset="0"/>
              <a:cs typeface="Arial" panose="020B0604020202020204" pitchFamily="34" charset="0"/>
              <a:sym typeface="Franklin Gothic"/>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948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9020022" cy="3046988"/>
          </a:xfrm>
        </p:spPr>
        <p:txBody>
          <a:bodyPr/>
          <a:lstStyle/>
          <a:p>
            <a:r>
              <a:rPr lang="es-CL" sz="6600" dirty="0"/>
              <a:t>¿Qué te resultó difícil entender?</a:t>
            </a:r>
            <a:br>
              <a:rPr lang="es-CL" sz="6600" dirty="0">
                <a:solidFill>
                  <a:schemeClr val="tx1"/>
                </a:solidFill>
              </a:rPr>
            </a:br>
            <a:endParaRPr lang="es-CL" sz="6600" dirty="0"/>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Un </a:t>
            </a:r>
            <a:r>
              <a:rPr lang="es-CL" sz="3600" b="1" i="0" u="none" strike="noStrike" cap="none" dirty="0">
                <a:solidFill>
                  <a:schemeClr val="tx1"/>
                </a:solidFill>
                <a:latin typeface="Arial" panose="020B0604020202020204" pitchFamily="34" charset="0"/>
                <a:ea typeface="Calibri"/>
                <a:cs typeface="Arial" panose="020B0604020202020204" pitchFamily="34" charset="0"/>
                <a:sym typeface="Calibri"/>
              </a:rPr>
              <a:t>entorno de desarrollo integrado</a:t>
            </a:r>
            <a:r>
              <a:rPr lang="es-CL" sz="3600" b="1" i="0" u="none" strike="noStrike" cap="none" baseline="30000" dirty="0">
                <a:solidFill>
                  <a:schemeClr val="tx1"/>
                </a:solidFill>
                <a:latin typeface="Arial" panose="020B0604020202020204" pitchFamily="34" charset="0"/>
                <a:ea typeface="Calibri"/>
                <a:cs typeface="Arial" panose="020B0604020202020204" pitchFamily="34" charset="0"/>
                <a:sym typeface="Calibri"/>
              </a:rPr>
              <a:t> </a:t>
            </a: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(Integrated Development Environment), más conocido como </a:t>
            </a:r>
            <a:r>
              <a:rPr lang="es-CL" sz="3600" b="1" i="0" u="none" strike="noStrike" cap="none" dirty="0">
                <a:solidFill>
                  <a:schemeClr val="tx1"/>
                </a:solidFill>
                <a:latin typeface="Arial" panose="020B0604020202020204" pitchFamily="34" charset="0"/>
                <a:ea typeface="Calibri"/>
                <a:cs typeface="Arial" panose="020B0604020202020204" pitchFamily="34" charset="0"/>
                <a:sym typeface="Calibri"/>
              </a:rPr>
              <a:t>IDE</a:t>
            </a: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 es una aplicación  que proporciona servicios para facilitar al programador el desarrollo del software.</a:t>
            </a:r>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Generalmente, un IDE tiene un editor de código fuente, herramientas de construcción automáticas, autocompletado inteligente, un depurador y compilador.</a:t>
            </a:r>
            <a:endParaRPr lang="es-CL" sz="3600" dirty="0">
              <a:solidFill>
                <a:schemeClr val="tx1"/>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sp>
        <p:nvSpPr>
          <p:cNvPr id="4" name="Google Shape;133;p7">
            <a:extLst>
              <a:ext uri="{FF2B5EF4-FFF2-40B4-BE49-F238E27FC236}">
                <a16:creationId xmlns:a16="http://schemas.microsoft.com/office/drawing/2014/main" id="{1744CC91-C5E2-11C4-D357-F61C991CB831}"/>
              </a:ext>
            </a:extLst>
          </p:cNvPr>
          <p:cNvSpPr/>
          <p:nvPr/>
        </p:nvSpPr>
        <p:spPr>
          <a:xfrm>
            <a:off x="7755972" y="7483475"/>
            <a:ext cx="4592156" cy="1371600"/>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Facilita la vida del programador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66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IDE nos ofrece muchas más funciones que un editor de texto, soporta muchos tipos de lenguajes de programación y la mayoría son de tipo open source, esto es, de descarga gratuita.</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132;p7">
            <a:extLst>
              <a:ext uri="{FF2B5EF4-FFF2-40B4-BE49-F238E27FC236}">
                <a16:creationId xmlns:a16="http://schemas.microsoft.com/office/drawing/2014/main" id="{6C33E489-C1BD-781F-9FCA-400C37329F18}"/>
              </a:ext>
            </a:extLst>
          </p:cNvPr>
          <p:cNvPicPr preferRelativeResize="0"/>
          <p:nvPr/>
        </p:nvPicPr>
        <p:blipFill rotWithShape="1">
          <a:blip r:embed="rId2">
            <a:alphaModFix/>
          </a:blip>
          <a:srcRect/>
          <a:stretch/>
        </p:blipFill>
        <p:spPr>
          <a:xfrm>
            <a:off x="6853682" y="4664075"/>
            <a:ext cx="6396735" cy="3815365"/>
          </a:xfrm>
          <a:custGeom>
            <a:avLst/>
            <a:gdLst/>
            <a:ahLst/>
            <a:cxnLst/>
            <a:rect l="l" t="t" r="r" b="b"/>
            <a:pathLst>
              <a:path w="2643256" h="1692020" fill="none" extrusionOk="0">
                <a:moveTo>
                  <a:pt x="0" y="0"/>
                </a:moveTo>
                <a:cubicBezTo>
                  <a:pt x="238948" y="-33677"/>
                  <a:pt x="386438" y="39801"/>
                  <a:pt x="502219" y="0"/>
                </a:cubicBezTo>
                <a:cubicBezTo>
                  <a:pt x="618000" y="-39801"/>
                  <a:pt x="772617" y="44250"/>
                  <a:pt x="951572" y="0"/>
                </a:cubicBezTo>
                <a:cubicBezTo>
                  <a:pt x="1130527" y="-44250"/>
                  <a:pt x="1281510" y="32219"/>
                  <a:pt x="1427358" y="0"/>
                </a:cubicBezTo>
                <a:cubicBezTo>
                  <a:pt x="1573206" y="-32219"/>
                  <a:pt x="1732599" y="50341"/>
                  <a:pt x="1982442" y="0"/>
                </a:cubicBezTo>
                <a:cubicBezTo>
                  <a:pt x="2232285" y="-50341"/>
                  <a:pt x="2360403" y="49789"/>
                  <a:pt x="2643256" y="0"/>
                </a:cubicBezTo>
                <a:cubicBezTo>
                  <a:pt x="2687442" y="179497"/>
                  <a:pt x="2626361" y="348133"/>
                  <a:pt x="2643256" y="530166"/>
                </a:cubicBezTo>
                <a:cubicBezTo>
                  <a:pt x="2660151" y="712199"/>
                  <a:pt x="2591509" y="815396"/>
                  <a:pt x="2643256" y="1043412"/>
                </a:cubicBezTo>
                <a:cubicBezTo>
                  <a:pt x="2695003" y="1271428"/>
                  <a:pt x="2601166" y="1503148"/>
                  <a:pt x="2643256" y="1692020"/>
                </a:cubicBezTo>
                <a:cubicBezTo>
                  <a:pt x="2397585" y="1721334"/>
                  <a:pt x="2301765" y="1664355"/>
                  <a:pt x="2114605" y="1692020"/>
                </a:cubicBezTo>
                <a:cubicBezTo>
                  <a:pt x="1927445" y="1719685"/>
                  <a:pt x="1772955" y="1635952"/>
                  <a:pt x="1638819" y="1692020"/>
                </a:cubicBezTo>
                <a:cubicBezTo>
                  <a:pt x="1504683" y="1748088"/>
                  <a:pt x="1261958" y="1654829"/>
                  <a:pt x="1057302" y="1692020"/>
                </a:cubicBezTo>
                <a:cubicBezTo>
                  <a:pt x="852646" y="1729211"/>
                  <a:pt x="771314" y="1635297"/>
                  <a:pt x="555084" y="1692020"/>
                </a:cubicBezTo>
                <a:cubicBezTo>
                  <a:pt x="338854" y="1748743"/>
                  <a:pt x="272099" y="1680424"/>
                  <a:pt x="0" y="1692020"/>
                </a:cubicBezTo>
                <a:cubicBezTo>
                  <a:pt x="-48418" y="1517692"/>
                  <a:pt x="43103" y="1261293"/>
                  <a:pt x="0" y="1111093"/>
                </a:cubicBezTo>
                <a:cubicBezTo>
                  <a:pt x="-43103" y="960893"/>
                  <a:pt x="55785" y="698780"/>
                  <a:pt x="0" y="564007"/>
                </a:cubicBezTo>
                <a:cubicBezTo>
                  <a:pt x="-55785" y="429234"/>
                  <a:pt x="50178" y="159861"/>
                  <a:pt x="0" y="0"/>
                </a:cubicBezTo>
                <a:close/>
              </a:path>
              <a:path w="2643256" h="1692020"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49168" y="243867"/>
                  <a:pt x="2621704" y="443815"/>
                  <a:pt x="2643256" y="597847"/>
                </a:cubicBezTo>
                <a:cubicBezTo>
                  <a:pt x="2664808" y="751879"/>
                  <a:pt x="2605905" y="924013"/>
                  <a:pt x="2643256" y="1161854"/>
                </a:cubicBezTo>
                <a:cubicBezTo>
                  <a:pt x="2680607" y="1399695"/>
                  <a:pt x="2630417" y="1454395"/>
                  <a:pt x="2643256" y="1692020"/>
                </a:cubicBezTo>
                <a:cubicBezTo>
                  <a:pt x="2498029" y="1692745"/>
                  <a:pt x="2300494" y="1663145"/>
                  <a:pt x="2167470" y="1692020"/>
                </a:cubicBezTo>
                <a:cubicBezTo>
                  <a:pt x="2034446" y="1720895"/>
                  <a:pt x="1841938" y="1645289"/>
                  <a:pt x="1638819" y="1692020"/>
                </a:cubicBezTo>
                <a:cubicBezTo>
                  <a:pt x="1435700" y="1738751"/>
                  <a:pt x="1344790" y="1674132"/>
                  <a:pt x="1110168" y="1692020"/>
                </a:cubicBezTo>
                <a:cubicBezTo>
                  <a:pt x="875546" y="1709908"/>
                  <a:pt x="747557" y="1632705"/>
                  <a:pt x="607949" y="1692020"/>
                </a:cubicBezTo>
                <a:cubicBezTo>
                  <a:pt x="468341" y="1751335"/>
                  <a:pt x="217763" y="1647006"/>
                  <a:pt x="0" y="1692020"/>
                </a:cubicBezTo>
                <a:cubicBezTo>
                  <a:pt x="-31813" y="1543379"/>
                  <a:pt x="2597" y="1343219"/>
                  <a:pt x="0" y="1094173"/>
                </a:cubicBezTo>
                <a:cubicBezTo>
                  <a:pt x="-2597" y="845127"/>
                  <a:pt x="46645" y="777239"/>
                  <a:pt x="0" y="496326"/>
                </a:cubicBezTo>
                <a:cubicBezTo>
                  <a:pt x="-46645" y="215413"/>
                  <a:pt x="44941" y="135143"/>
                  <a:pt x="0" y="0"/>
                </a:cubicBezTo>
                <a:close/>
              </a:path>
            </a:pathLst>
          </a:custGeom>
          <a:noFill/>
          <a:ln w="9525" cap="flat" cmpd="sng">
            <a:solidFill>
              <a:srgbClr val="7F7F7F"/>
            </a:solidFill>
            <a:prstDash val="solid"/>
            <a:round/>
            <a:headEnd type="none" w="sm" len="sm"/>
            <a:tailEnd type="none" w="sm" len="sm"/>
          </a:ln>
        </p:spPr>
      </p:pic>
      <p:sp>
        <p:nvSpPr>
          <p:cNvPr id="6" name="Google Shape;133;p7">
            <a:extLst>
              <a:ext uri="{FF2B5EF4-FFF2-40B4-BE49-F238E27FC236}">
                <a16:creationId xmlns:a16="http://schemas.microsoft.com/office/drawing/2014/main" id="{CDA77BD7-4E61-75FC-BFBD-B401B869AB97}"/>
              </a:ext>
            </a:extLst>
          </p:cNvPr>
          <p:cNvSpPr/>
          <p:nvPr/>
        </p:nvSpPr>
        <p:spPr>
          <a:xfrm>
            <a:off x="7791903" y="9041272"/>
            <a:ext cx="4592156" cy="1371600"/>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Facilita la vida del programador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4927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Hay muchos IDE de Java populares, como:</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Eclipse(www.eclipse.org) </a:t>
            </a:r>
            <a:endParaRPr lang="es-MX" sz="3600" dirty="0">
              <a:latin typeface="Arial" panose="020B0604020202020204" pitchFamily="34" charset="0"/>
              <a:cs typeface="Arial" panose="020B0604020202020204" pitchFamily="34" charset="0"/>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NetBeans(www.netbeans.org) </a:t>
            </a:r>
            <a:endParaRPr lang="es-MX" sz="3600" dirty="0">
              <a:latin typeface="Arial" panose="020B0604020202020204" pitchFamily="34" charset="0"/>
              <a:cs typeface="Arial" panose="020B0604020202020204" pitchFamily="34" charset="0"/>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IntelliJIDEA(www.jetbrains.com)</a:t>
            </a:r>
            <a:endParaRPr lang="es-MX" sz="3600" dirty="0">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9" name="Google Shape;140;p8">
            <a:extLst>
              <a:ext uri="{FF2B5EF4-FFF2-40B4-BE49-F238E27FC236}">
                <a16:creationId xmlns:a16="http://schemas.microsoft.com/office/drawing/2014/main" id="{DE4BF62F-61D2-52FD-3FAB-94D4E37C4FA2}"/>
              </a:ext>
            </a:extLst>
          </p:cNvPr>
          <p:cNvSpPr/>
          <p:nvPr/>
        </p:nvSpPr>
        <p:spPr>
          <a:xfrm>
            <a:off x="8223250" y="3444875"/>
            <a:ext cx="762000" cy="762000"/>
          </a:xfrm>
          <a:prstGeom prst="star5">
            <a:avLst>
              <a:gd name="adj" fmla="val 19098"/>
              <a:gd name="hf" fmla="val 105146"/>
              <a:gd name="vf" fmla="val 110557"/>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 name="Google Shape;141;p8">
            <a:extLst>
              <a:ext uri="{FF2B5EF4-FFF2-40B4-BE49-F238E27FC236}">
                <a16:creationId xmlns:a16="http://schemas.microsoft.com/office/drawing/2014/main" id="{4849B38C-2513-1BCD-815C-C1A05D71D2BA}"/>
              </a:ext>
            </a:extLst>
          </p:cNvPr>
          <p:cNvPicPr preferRelativeResize="0"/>
          <p:nvPr/>
        </p:nvPicPr>
        <p:blipFill rotWithShape="1">
          <a:blip r:embed="rId2">
            <a:alphaModFix/>
          </a:blip>
          <a:srcRect/>
          <a:stretch/>
        </p:blipFill>
        <p:spPr>
          <a:xfrm>
            <a:off x="4565650" y="5257628"/>
            <a:ext cx="9220200" cy="4559643"/>
          </a:xfrm>
          <a:prstGeom prst="rect">
            <a:avLst/>
          </a:prstGeom>
          <a:noFill/>
          <a:ln>
            <a:noFill/>
          </a:ln>
        </p:spPr>
      </p:pic>
    </p:spTree>
    <p:extLst>
      <p:ext uri="{BB962C8B-B14F-4D97-AF65-F5344CB8AC3E}">
        <p14:creationId xmlns:p14="http://schemas.microsoft.com/office/powerpoint/2010/main" val="374759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Props1.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2.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docProps/app.xml><?xml version="1.0" encoding="utf-8"?>
<Properties xmlns="http://schemas.openxmlformats.org/officeDocument/2006/extended-properties" xmlns:vt="http://schemas.openxmlformats.org/officeDocument/2006/docPropsVTypes">
  <Template/>
  <TotalTime>4483</TotalTime>
  <Words>3139</Words>
  <Application>Microsoft Office PowerPoint</Application>
  <PresentationFormat>Personalizado</PresentationFormat>
  <Paragraphs>952</Paragraphs>
  <Slides>67</Slides>
  <Notes>3</Notes>
  <HiddenSlides>0</HiddenSlides>
  <MMClips>0</MMClips>
  <ScaleCrop>false</ScaleCrop>
  <HeadingPairs>
    <vt:vector size="4" baseType="variant">
      <vt:variant>
        <vt:lpstr>Tema</vt:lpstr>
      </vt:variant>
      <vt:variant>
        <vt:i4>1</vt:i4>
      </vt:variant>
      <vt:variant>
        <vt:lpstr>Títulos de diapositiva</vt:lpstr>
      </vt:variant>
      <vt:variant>
        <vt:i4>67</vt:i4>
      </vt:variant>
    </vt:vector>
  </HeadingPairs>
  <TitlesOfParts>
    <vt:vector size="68" baseType="lpstr">
      <vt:lpstr>Office Theme</vt:lpstr>
      <vt:lpstr>EXPERIENCIA DE APRENDIZAJE 1 LENGUAJE DE PROGRAMACIÓN ORIENTADA A OBJETOS  Bases de Lenguaje de Programación</vt:lpstr>
      <vt:lpstr>Presentación de PowerPoint</vt:lpstr>
      <vt:lpstr>RECORDANDO CLASES Y OBJETOS</vt:lpstr>
      <vt:lpstr>Recordando Clases y Objetos</vt:lpstr>
      <vt:lpstr>Recordando Clases y Objetos</vt:lpstr>
      <vt:lpstr>TÍTULO</vt:lpstr>
      <vt:lpstr>Entorno de Desarrollo</vt:lpstr>
      <vt:lpstr>Entorno de Desarrollo</vt:lpstr>
      <vt:lpstr>Entorno de Desarrollo</vt:lpstr>
      <vt:lpstr>NETBEANS</vt:lpstr>
      <vt:lpstr>NetBeans</vt:lpstr>
      <vt:lpstr>NetBeans</vt:lpstr>
      <vt:lpstr>NetBeans</vt:lpstr>
      <vt:lpstr>NetBeans</vt:lpstr>
      <vt:lpstr>NetBeans</vt:lpstr>
      <vt:lpstr>NetBeans</vt:lpstr>
      <vt:lpstr>NetBeans</vt:lpstr>
      <vt:lpstr>NetBeans</vt:lpstr>
      <vt:lpstr>NetBeans</vt:lpstr>
      <vt:lpstr>LENGUAJE DE PROGRAMACIÓN JAVA</vt:lpstr>
      <vt:lpstr>Lenguaje de Programación Java</vt:lpstr>
      <vt:lpstr>Lenguaje de Programación Java</vt:lpstr>
      <vt:lpstr>Lenguaje de Programación Java</vt:lpstr>
      <vt:lpstr>Lenguaje de Programación Java</vt:lpstr>
      <vt:lpstr>Lenguaje de Programación Java</vt:lpstr>
      <vt:lpstr>PRIMER PROGRAMA EN JAVA</vt:lpstr>
      <vt:lpstr>Primer Programa en Java</vt:lpstr>
      <vt:lpstr>Primer Programa en Java</vt:lpstr>
      <vt:lpstr>Primer Programa en Java</vt:lpstr>
      <vt:lpstr>Primer Programa en Java</vt:lpstr>
      <vt:lpstr>Primer Programa en Java</vt:lpstr>
      <vt:lpstr>CONVENCIONES</vt:lpstr>
      <vt:lpstr>Convenciones</vt:lpstr>
      <vt:lpstr>Convenciones</vt:lpstr>
      <vt:lpstr>Convenciones</vt:lpstr>
      <vt:lpstr>CREANDO UNA CLASE</vt:lpstr>
      <vt:lpstr>Creando una clase</vt:lpstr>
      <vt:lpstr>Creando una clase</vt:lpstr>
      <vt:lpstr>Creando una clase</vt:lpstr>
      <vt:lpstr>Creando una clase</vt:lpstr>
      <vt:lpstr>Creando una clase</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TÍTULO</vt:lpstr>
      <vt:lpstr>Operadores</vt:lpstr>
      <vt:lpstr>Operadores</vt:lpstr>
      <vt:lpstr>Tips</vt:lpstr>
      <vt:lpstr>Tips</vt:lpstr>
      <vt:lpstr>¿Qué hemos aprendido?</vt:lpstr>
      <vt:lpstr>¿Qué te resultó difícil entender?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f.saldano</cp:lastModifiedBy>
  <cp:revision>321</cp:revision>
  <dcterms:created xsi:type="dcterms:W3CDTF">2022-07-20T19:15:37Z</dcterms:created>
  <dcterms:modified xsi:type="dcterms:W3CDTF">2023-07-14T22:06:25Z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